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45"/>
  </p:notesMasterIdLst>
  <p:handoutMasterIdLst>
    <p:handoutMasterId r:id="rId46"/>
  </p:handoutMasterIdLst>
  <p:sldIdLst>
    <p:sldId id="1489" r:id="rId2"/>
    <p:sldId id="1579" r:id="rId3"/>
    <p:sldId id="1553" r:id="rId4"/>
    <p:sldId id="1572" r:id="rId5"/>
    <p:sldId id="1573" r:id="rId6"/>
    <p:sldId id="1622" r:id="rId7"/>
    <p:sldId id="1627" r:id="rId8"/>
    <p:sldId id="1624" r:id="rId9"/>
    <p:sldId id="1625" r:id="rId10"/>
    <p:sldId id="1601" r:id="rId11"/>
    <p:sldId id="1610" r:id="rId12"/>
    <p:sldId id="1582" r:id="rId13"/>
    <p:sldId id="1611" r:id="rId14"/>
    <p:sldId id="1607" r:id="rId15"/>
    <p:sldId id="1574" r:id="rId16"/>
    <p:sldId id="1612" r:id="rId17"/>
    <p:sldId id="1575" r:id="rId18"/>
    <p:sldId id="1576" r:id="rId19"/>
    <p:sldId id="1602" r:id="rId20"/>
    <p:sldId id="1615" r:id="rId21"/>
    <p:sldId id="1577" r:id="rId22"/>
    <p:sldId id="1578" r:id="rId23"/>
    <p:sldId id="1629" r:id="rId24"/>
    <p:sldId id="1621" r:id="rId25"/>
    <p:sldId id="1628" r:id="rId26"/>
    <p:sldId id="1626" r:id="rId27"/>
    <p:sldId id="1584" r:id="rId28"/>
    <p:sldId id="1585" r:id="rId29"/>
    <p:sldId id="1586" r:id="rId30"/>
    <p:sldId id="1587" r:id="rId31"/>
    <p:sldId id="1639" r:id="rId32"/>
    <p:sldId id="1588" r:id="rId33"/>
    <p:sldId id="1589" r:id="rId34"/>
    <p:sldId id="1590" r:id="rId35"/>
    <p:sldId id="1591" r:id="rId36"/>
    <p:sldId id="1592" r:id="rId37"/>
    <p:sldId id="1593" r:id="rId38"/>
    <p:sldId id="1636" r:id="rId39"/>
    <p:sldId id="1634" r:id="rId40"/>
    <p:sldId id="1635" r:id="rId41"/>
    <p:sldId id="1632" r:id="rId42"/>
    <p:sldId id="1554" r:id="rId43"/>
    <p:sldId id="1532"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79"/>
          </p14:sldIdLst>
        </p14:section>
        <p14:section name="Azure Marketplace Workshop" id="{0CDF8B4A-9847-459D-8802-E654ABB84590}">
          <p14:sldIdLst>
            <p14:sldId id="1553"/>
            <p14:sldId id="1572"/>
            <p14:sldId id="1573"/>
            <p14:sldId id="1622"/>
            <p14:sldId id="1627"/>
            <p14:sldId id="1624"/>
            <p14:sldId id="1625"/>
            <p14:sldId id="1601"/>
            <p14:sldId id="1610"/>
            <p14:sldId id="1582"/>
            <p14:sldId id="1611"/>
            <p14:sldId id="1607"/>
            <p14:sldId id="1574"/>
          </p14:sldIdLst>
        </p14:section>
        <p14:section name="Marketplace Solution Types" id="{EA8FDA56-85F0-44CB-83F3-A619ED927044}">
          <p14:sldIdLst>
            <p14:sldId id="1612"/>
            <p14:sldId id="1575"/>
          </p14:sldIdLst>
        </p14:section>
        <p14:section name="Existing and Images" id="{E26E72DB-8FAE-4B2E-8D77-57044D356033}">
          <p14:sldIdLst>
            <p14:sldId id="1576"/>
            <p14:sldId id="1602"/>
            <p14:sldId id="1615"/>
            <p14:sldId id="1577"/>
            <p14:sldId id="1578"/>
          </p14:sldIdLst>
        </p14:section>
        <p14:section name="Extensions" id="{A1A31BE8-6AFF-4012-8D34-0DCE647A1617}">
          <p14:sldIdLst>
            <p14:sldId id="1629"/>
            <p14:sldId id="1621"/>
            <p14:sldId id="1628"/>
          </p14:sldIdLst>
        </p14:section>
        <p14:section name="Solutions" id="{EB5A51C1-FC57-4162-B4B5-66C4EB82FC82}">
          <p14:sldIdLst>
            <p14:sldId id="1626"/>
            <p14:sldId id="1584"/>
            <p14:sldId id="1585"/>
            <p14:sldId id="1586"/>
            <p14:sldId id="1587"/>
            <p14:sldId id="1639"/>
            <p14:sldId id="1588"/>
            <p14:sldId id="1589"/>
            <p14:sldId id="1590"/>
            <p14:sldId id="1591"/>
            <p14:sldId id="1592"/>
            <p14:sldId id="1593"/>
            <p14:sldId id="1636"/>
            <p14:sldId id="1634"/>
            <p14:sldId id="1635"/>
            <p14:sldId id="1632"/>
          </p14:sldIdLst>
        </p14:section>
        <p14:section name="Conclusion" id="{33D43EFD-B9C5-42D3-8C60-D30413E74D11}">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00183C"/>
    <a:srgbClr val="003C6C"/>
    <a:srgbClr val="505050"/>
    <a:srgbClr val="005AA1"/>
    <a:srgbClr val="FFFFFF"/>
    <a:srgbClr val="0078D7"/>
    <a:srgbClr val="353535"/>
    <a:srgbClr val="0000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8BED3-FB8D-4F5F-825B-E7D6FC4A501C}" v="2" dt="2020-03-05T18:41:4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8" autoAdjust="0"/>
    <p:restoredTop sz="77448" autoAdjust="0"/>
  </p:normalViewPr>
  <p:slideViewPr>
    <p:cSldViewPr>
      <p:cViewPr varScale="1">
        <p:scale>
          <a:sx n="89" d="100"/>
          <a:sy n="89" d="100"/>
        </p:scale>
        <p:origin x="123"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997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85525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594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85813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7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83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1959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8658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7770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17702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901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69769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86332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04304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34414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301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730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96059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8844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5038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68567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29789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42744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6791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8101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253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2895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80045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67253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313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88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434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58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68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8836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96756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6" r:id="rId7"/>
    <p:sldLayoutId id="2147484299" r:id="rId8"/>
    <p:sldLayoutId id="2147484263" r:id="rId9"/>
    <p:sldLayoutId id="2147484517"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aka.ms/AzureStack/Profile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docs.microsoft.com/en-us/azure/azure-stack/azure-stack-create-and-publish-marketplace-ite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blog.prathambooks.org/2010/07/conferences-contests-and-workshop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zure-stack/azure-stack-powershell-configure-admin"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zure.microsoft.com/en-us/marketpla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582862"/>
            <a:ext cx="6400736" cy="1828800"/>
          </a:xfrm>
        </p:spPr>
        <p:txBody>
          <a:bodyPr/>
          <a:lstStyle/>
          <a:p>
            <a:r>
              <a:rPr lang="en-US" dirty="0">
                <a:solidFill>
                  <a:srgbClr val="505050"/>
                </a:solidFill>
              </a:rPr>
              <a:t>Offering Microsoft Azure Stack Hub Resources</a:t>
            </a:r>
          </a:p>
        </p:txBody>
      </p:sp>
      <p:sp>
        <p:nvSpPr>
          <p:cNvPr id="3" name="Text Placeholder 2"/>
          <p:cNvSpPr>
            <a:spLocks noGrp="1"/>
          </p:cNvSpPr>
          <p:nvPr>
            <p:ph type="body" sz="quarter" idx="14"/>
          </p:nvPr>
        </p:nvSpPr>
        <p:spPr>
          <a:xfrm>
            <a:off x="273050" y="4418148"/>
            <a:ext cx="6402388" cy="609398"/>
          </a:xfrm>
        </p:spPr>
        <p:txBody>
          <a:bodyPr>
            <a:spAutoFit/>
          </a:bodyPr>
          <a:lstStyle/>
          <a:p>
            <a:pPr lvl="0"/>
            <a:r>
              <a:rPr lang="en-US" sz="2800" dirty="0">
                <a:solidFill>
                  <a:srgbClr val="505050"/>
                </a:solidFill>
              </a:rPr>
              <a:t>Microsoft Azure Stack Hub Marketplace</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6A0906F-0919-446A-B4AF-F9FD27A19414}"/>
              </a:ext>
            </a:extLst>
          </p:cNvPr>
          <p:cNvSpPr/>
          <p:nvPr/>
        </p:nvSpPr>
        <p:spPr>
          <a:xfrm>
            <a:off x="305949" y="50974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161277"/>
            <a:ext cx="11889564" cy="917575"/>
          </a:xfrm>
        </p:spPr>
        <p:txBody>
          <a:bodyPr/>
          <a:lstStyle/>
          <a:p>
            <a:r>
              <a:rPr lang="en-US" dirty="0">
                <a:solidFill>
                  <a:srgbClr val="505050"/>
                </a:solidFill>
              </a:rPr>
              <a:t>What is syndication?</a:t>
            </a:r>
          </a:p>
        </p:txBody>
      </p:sp>
      <p:sp>
        <p:nvSpPr>
          <p:cNvPr id="4" name="Rectangle 3"/>
          <p:cNvSpPr/>
          <p:nvPr/>
        </p:nvSpPr>
        <p:spPr>
          <a:xfrm>
            <a:off x="1764644" y="2355656"/>
            <a:ext cx="3013901"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Service</a:t>
            </a:r>
          </a:p>
        </p:txBody>
      </p:sp>
      <p:cxnSp>
        <p:nvCxnSpPr>
          <p:cNvPr id="5" name="Straight Arrow Connector 4"/>
          <p:cNvCxnSpPr>
            <a:cxnSpLocks/>
            <a:endCxn id="4" idx="0"/>
          </p:cNvCxnSpPr>
          <p:nvPr/>
        </p:nvCxnSpPr>
        <p:spPr>
          <a:xfrm>
            <a:off x="3271595" y="1611778"/>
            <a:ext cx="0" cy="7438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11193" y="1204911"/>
            <a:ext cx="2711644" cy="374846"/>
          </a:xfrm>
          <a:prstGeom prst="rect">
            <a:avLst/>
          </a:prstGeom>
          <a:noFill/>
        </p:spPr>
        <p:txBody>
          <a:bodyPr wrap="square" rtlCol="0">
            <a:spAutoFit/>
          </a:bodyPr>
          <a:lstStyle/>
          <a:p>
            <a:pPr defTabSz="932597"/>
            <a:r>
              <a:rPr lang="en-US" sz="1836" b="1" dirty="0">
                <a:solidFill>
                  <a:srgbClr val="0078D7"/>
                </a:solidFill>
                <a:latin typeface="+mj-lt"/>
              </a:rPr>
              <a:t>ISVs publish content</a:t>
            </a:r>
          </a:p>
        </p:txBody>
      </p:sp>
      <p:sp>
        <p:nvSpPr>
          <p:cNvPr id="7" name="Rectangle 6"/>
          <p:cNvSpPr/>
          <p:nvPr/>
        </p:nvSpPr>
        <p:spPr>
          <a:xfrm>
            <a:off x="6480740" y="2355656"/>
            <a:ext cx="2615839"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Resource Provider</a:t>
            </a:r>
          </a:p>
        </p:txBody>
      </p:sp>
      <p:sp>
        <p:nvSpPr>
          <p:cNvPr id="8" name="Rectangle 7"/>
          <p:cNvSpPr/>
          <p:nvPr/>
        </p:nvSpPr>
        <p:spPr>
          <a:xfrm>
            <a:off x="6476071" y="5025438"/>
            <a:ext cx="2615839"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Administration</a:t>
            </a:r>
          </a:p>
        </p:txBody>
      </p:sp>
      <p:sp>
        <p:nvSpPr>
          <p:cNvPr id="9" name="Rectangle 8"/>
          <p:cNvSpPr/>
          <p:nvPr/>
        </p:nvSpPr>
        <p:spPr>
          <a:xfrm>
            <a:off x="503237" y="1786996"/>
            <a:ext cx="11277600" cy="263566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 </a:t>
            </a:r>
          </a:p>
        </p:txBody>
      </p:sp>
      <p:cxnSp>
        <p:nvCxnSpPr>
          <p:cNvPr id="10" name="Straight Arrow Connector 9"/>
          <p:cNvCxnSpPr>
            <a:stCxn id="8" idx="0"/>
            <a:endCxn id="7" idx="2"/>
          </p:cNvCxnSpPr>
          <p:nvPr/>
        </p:nvCxnSpPr>
        <p:spPr>
          <a:xfrm flipV="1">
            <a:off x="7783991" y="3606709"/>
            <a:ext cx="4669" cy="14187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4" idx="3"/>
          </p:cNvCxnSpPr>
          <p:nvPr/>
        </p:nvCxnSpPr>
        <p:spPr>
          <a:xfrm flipH="1">
            <a:off x="4778545" y="2981183"/>
            <a:ext cx="17021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a:endCxn id="13" idx="3"/>
          </p:cNvCxnSpPr>
          <p:nvPr/>
        </p:nvCxnSpPr>
        <p:spPr>
          <a:xfrm flipH="1">
            <a:off x="4778545" y="5628219"/>
            <a:ext cx="16975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64644" y="5025438"/>
            <a:ext cx="3013901"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Tenant Experience</a:t>
            </a:r>
          </a:p>
        </p:txBody>
      </p:sp>
      <p:sp>
        <p:nvSpPr>
          <p:cNvPr id="14" name="Rectangle 13"/>
          <p:cNvSpPr/>
          <p:nvPr/>
        </p:nvSpPr>
        <p:spPr>
          <a:xfrm>
            <a:off x="503237" y="4626509"/>
            <a:ext cx="11277600" cy="1947784"/>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a:t>
            </a:r>
            <a:br>
              <a:rPr lang="en-US" sz="2800" b="1" dirty="0">
                <a:solidFill>
                  <a:srgbClr val="0078D7"/>
                </a:solidFill>
                <a:latin typeface="+mj-lt"/>
              </a:rPr>
            </a:br>
            <a:r>
              <a:rPr lang="en-US" sz="2800" b="1" dirty="0">
                <a:solidFill>
                  <a:srgbClr val="0078D7"/>
                </a:solidFill>
                <a:latin typeface="+mj-lt"/>
              </a:rPr>
              <a:t>Stack</a:t>
            </a:r>
          </a:p>
        </p:txBody>
      </p:sp>
      <p:sp>
        <p:nvSpPr>
          <p:cNvPr id="15" name="Flowchart: Magnetic Disk 14"/>
          <p:cNvSpPr/>
          <p:nvPr/>
        </p:nvSpPr>
        <p:spPr>
          <a:xfrm>
            <a:off x="2623319" y="3831252"/>
            <a:ext cx="1296546" cy="484822"/>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6" name="Straight Connector 15"/>
          <p:cNvCxnSpPr>
            <a:stCxn id="4" idx="2"/>
            <a:endCxn id="15" idx="1"/>
          </p:cNvCxnSpPr>
          <p:nvPr/>
        </p:nvCxnSpPr>
        <p:spPr>
          <a:xfrm flipH="1">
            <a:off x="3271592" y="3606709"/>
            <a:ext cx="3" cy="22454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9870972" y="5334414"/>
            <a:ext cx="1296546" cy="592433"/>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8" name="Straight Connector 17"/>
          <p:cNvCxnSpPr>
            <a:stCxn id="8" idx="3"/>
            <a:endCxn id="17" idx="2"/>
          </p:cNvCxnSpPr>
          <p:nvPr/>
        </p:nvCxnSpPr>
        <p:spPr>
          <a:xfrm>
            <a:off x="9091909" y="5628219"/>
            <a:ext cx="779062" cy="241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88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solidFill>
                  <a:srgbClr val="505050"/>
                </a:solidFill>
              </a:rPr>
              <a:t>Registration process</a:t>
            </a:r>
          </a:p>
        </p:txBody>
      </p:sp>
      <p:sp>
        <p:nvSpPr>
          <p:cNvPr id="6" name="Rounded Rectangle 5"/>
          <p:cNvSpPr/>
          <p:nvPr/>
        </p:nvSpPr>
        <p:spPr bwMode="auto">
          <a:xfrm>
            <a:off x="655637" y="2364343"/>
            <a:ext cx="31857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mj-lt"/>
                <a:ea typeface="+mn-ea"/>
                <a:cs typeface="+mn-cs"/>
              </a:rPr>
              <a:t> Get registration token</a:t>
            </a:r>
          </a:p>
        </p:txBody>
      </p:sp>
      <p:sp>
        <p:nvSpPr>
          <p:cNvPr id="9" name="Rounded Rectangle 8"/>
          <p:cNvSpPr/>
          <p:nvPr/>
        </p:nvSpPr>
        <p:spPr bwMode="auto">
          <a:xfrm>
            <a:off x="808037" y="4545361"/>
            <a:ext cx="30333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2"/>
                </a:solidFill>
                <a:latin typeface="+mj-lt"/>
              </a:rPr>
              <a:t>Input activation key</a:t>
            </a:r>
          </a:p>
        </p:txBody>
      </p:sp>
      <p:cxnSp>
        <p:nvCxnSpPr>
          <p:cNvPr id="14" name="Straight Arrow Connector 13"/>
          <p:cNvCxnSpPr>
            <a:cxnSpLocks/>
          </p:cNvCxnSpPr>
          <p:nvPr/>
        </p:nvCxnSpPr>
        <p:spPr>
          <a:xfrm rot="16200000">
            <a:off x="4400400" y="2515723"/>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rot="5400000" flipH="1">
            <a:off x="4400400" y="4897976"/>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Freeform 154"/>
          <p:cNvSpPr>
            <a:spLocks noChangeAspect="1"/>
          </p:cNvSpPr>
          <p:nvPr/>
        </p:nvSpPr>
        <p:spPr bwMode="auto">
          <a:xfrm>
            <a:off x="5308278" y="1669488"/>
            <a:ext cx="7331008" cy="4068588"/>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6" name="Oval 25"/>
          <p:cNvSpPr/>
          <p:nvPr/>
        </p:nvSpPr>
        <p:spPr bwMode="auto">
          <a:xfrm flipV="1">
            <a:off x="7208837" y="1668462"/>
            <a:ext cx="3473186" cy="3473186"/>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7" name="Oval 26"/>
          <p:cNvSpPr/>
          <p:nvPr/>
        </p:nvSpPr>
        <p:spPr bwMode="auto">
          <a:xfrm rot="6300000">
            <a:off x="5310772" y="4073511"/>
            <a:ext cx="1686975" cy="1686975"/>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8" name="Oval 27"/>
          <p:cNvSpPr/>
          <p:nvPr/>
        </p:nvSpPr>
        <p:spPr bwMode="auto">
          <a:xfrm rot="7200000">
            <a:off x="6187672" y="2946084"/>
            <a:ext cx="1984677" cy="1984677"/>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9" name="Oval 28"/>
          <p:cNvSpPr/>
          <p:nvPr/>
        </p:nvSpPr>
        <p:spPr bwMode="auto">
          <a:xfrm rot="16200000" flipH="1">
            <a:off x="9596881" y="2552622"/>
            <a:ext cx="3127440" cy="3331524"/>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Title"/>
          <p:cNvSpPr txBox="1">
            <a:spLocks/>
          </p:cNvSpPr>
          <p:nvPr/>
        </p:nvSpPr>
        <p:spPr>
          <a:xfrm>
            <a:off x="6589054" y="1774807"/>
            <a:ext cx="4763222"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spc="0" dirty="0">
                <a:ln>
                  <a:noFill/>
                </a:ln>
                <a:solidFill>
                  <a:schemeClr val="bg1"/>
                </a:solidFill>
                <a:cs typeface="+mn-cs"/>
              </a:rPr>
              <a:t>Azure</a:t>
            </a:r>
          </a:p>
        </p:txBody>
      </p:sp>
      <p:sp>
        <p:nvSpPr>
          <p:cNvPr id="31" name="Rounded Rectangle 6"/>
          <p:cNvSpPr/>
          <p:nvPr/>
        </p:nvSpPr>
        <p:spPr bwMode="auto">
          <a:xfrm>
            <a:off x="7278225" y="2245656"/>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Create registration object</a:t>
            </a:r>
          </a:p>
        </p:txBody>
      </p:sp>
      <p:sp>
        <p:nvSpPr>
          <p:cNvPr id="32" name="Rounded Rectangle 7"/>
          <p:cNvSpPr/>
          <p:nvPr/>
        </p:nvSpPr>
        <p:spPr bwMode="auto">
          <a:xfrm>
            <a:off x="7278225" y="4589155"/>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bg1"/>
                </a:solidFill>
                <a:latin typeface="+mj-lt"/>
              </a:rPr>
              <a:t>Retrieve activation key</a:t>
            </a:r>
          </a:p>
        </p:txBody>
      </p:sp>
      <p:cxnSp>
        <p:nvCxnSpPr>
          <p:cNvPr id="33" name="Straight Arrow Connector 32"/>
          <p:cNvCxnSpPr>
            <a:cxnSpLocks/>
          </p:cNvCxnSpPr>
          <p:nvPr/>
        </p:nvCxnSpPr>
        <p:spPr>
          <a:xfrm>
            <a:off x="9045491" y="3686249"/>
            <a:ext cx="0" cy="743878"/>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6" name="Title"/>
          <p:cNvSpPr txBox="1">
            <a:spLocks/>
          </p:cNvSpPr>
          <p:nvPr/>
        </p:nvSpPr>
        <p:spPr>
          <a:xfrm>
            <a:off x="31762" y="1668462"/>
            <a:ext cx="4433875"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b="1" spc="0" dirty="0">
                <a:ln>
                  <a:noFill/>
                </a:ln>
                <a:solidFill>
                  <a:schemeClr val="tx2"/>
                </a:solidFill>
                <a:cs typeface="+mn-cs"/>
              </a:rPr>
              <a:t>Azure Stack Hub</a:t>
            </a:r>
          </a:p>
        </p:txBody>
      </p:sp>
    </p:spTree>
    <p:extLst>
      <p:ext uri="{BB962C8B-B14F-4D97-AF65-F5344CB8AC3E}">
        <p14:creationId xmlns:p14="http://schemas.microsoft.com/office/powerpoint/2010/main" val="3756923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zureStackMarketPlaceSynd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3848"/>
            <a:ext cx="12436475" cy="6995517"/>
          </a:xfrm>
          <a:prstGeom prst="rect">
            <a:avLst/>
          </a:prstGeom>
        </p:spPr>
      </p:pic>
    </p:spTree>
    <p:extLst>
      <p:ext uri="{BB962C8B-B14F-4D97-AF65-F5344CB8AC3E}">
        <p14:creationId xmlns:p14="http://schemas.microsoft.com/office/powerpoint/2010/main" val="1309536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be connected?</a:t>
            </a:r>
          </a:p>
        </p:txBody>
      </p:sp>
      <p:sp>
        <p:nvSpPr>
          <p:cNvPr id="3" name="Text Placeholder 2"/>
          <p:cNvSpPr>
            <a:spLocks noGrp="1"/>
          </p:cNvSpPr>
          <p:nvPr>
            <p:ph type="body" sz="quarter" idx="10"/>
          </p:nvPr>
        </p:nvSpPr>
        <p:spPr>
          <a:xfrm>
            <a:off x="274638" y="1307519"/>
            <a:ext cx="11048999" cy="3031599"/>
          </a:xfrm>
        </p:spPr>
        <p:txBody>
          <a:bodyPr/>
          <a:lstStyle/>
          <a:p>
            <a:pPr>
              <a:spcAft>
                <a:spcPts val="1200"/>
              </a:spcAft>
            </a:pPr>
            <a:r>
              <a:rPr lang="en-US" sz="2800" dirty="0">
                <a:solidFill>
                  <a:srgbClr val="0078D7"/>
                </a:solidFill>
              </a:rPr>
              <a:t>Marketplace syndication*</a:t>
            </a:r>
          </a:p>
          <a:p>
            <a:pPr>
              <a:spcAft>
                <a:spcPts val="1200"/>
              </a:spcAft>
            </a:pPr>
            <a:r>
              <a:rPr lang="en-US" sz="2800" dirty="0">
                <a:solidFill>
                  <a:srgbClr val="0078D7"/>
                </a:solidFill>
              </a:rPr>
              <a:t>Option to do consumption billing</a:t>
            </a:r>
          </a:p>
          <a:p>
            <a:pPr>
              <a:spcAft>
                <a:spcPts val="1200"/>
              </a:spcAft>
            </a:pPr>
            <a:r>
              <a:rPr lang="en-US" sz="2800" dirty="0">
                <a:solidFill>
                  <a:srgbClr val="0078D7"/>
                </a:solidFill>
              </a:rPr>
              <a:t>Option to send telemetry to help improve the product</a:t>
            </a:r>
          </a:p>
          <a:p>
            <a:pPr>
              <a:spcAft>
                <a:spcPts val="600"/>
              </a:spcAft>
            </a:pPr>
            <a:r>
              <a:rPr lang="en-US" sz="2800" dirty="0">
                <a:solidFill>
                  <a:srgbClr val="0078D7"/>
                </a:solidFill>
              </a:rPr>
              <a:t>More opportunities for future value-added services</a:t>
            </a:r>
          </a:p>
          <a:p>
            <a:pPr marL="0" lvl="1">
              <a:spcBef>
                <a:spcPts val="0"/>
              </a:spcBef>
              <a:spcAft>
                <a:spcPts val="1200"/>
              </a:spcAft>
            </a:pPr>
            <a:r>
              <a:rPr lang="en-US" sz="1800" dirty="0">
                <a:solidFill>
                  <a:srgbClr val="505050"/>
                </a:solidFill>
                <a:latin typeface="+mj-lt"/>
              </a:rPr>
              <a:t>E.g. can we regularly collect environment data to predict hardware failures before the customer is even aware?</a:t>
            </a:r>
          </a:p>
        </p:txBody>
      </p:sp>
      <p:sp>
        <p:nvSpPr>
          <p:cNvPr id="4" name="TextBox 3"/>
          <p:cNvSpPr txBox="1"/>
          <p:nvPr/>
        </p:nvSpPr>
        <p:spPr>
          <a:xfrm>
            <a:off x="4770437" y="4640262"/>
            <a:ext cx="5791200" cy="960263"/>
          </a:xfrm>
          <a:prstGeom prst="rect">
            <a:avLst/>
          </a:prstGeom>
          <a:noFill/>
          <a:ln w="19050">
            <a:solidFill>
              <a:srgbClr val="FF00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600" dirty="0">
                <a:solidFill>
                  <a:srgbClr val="FF0000"/>
                </a:solidFill>
                <a:latin typeface="Segoe UI Semilight"/>
              </a:rPr>
              <a:t>With</a:t>
            </a:r>
            <a:r>
              <a:rPr kumimoji="0" lang="en-US" sz="1600" i="0" u="none" strike="noStrike" kern="1200" cap="none" spc="0" normalizeH="0" baseline="0" noProof="0" dirty="0">
                <a:ln>
                  <a:noFill/>
                </a:ln>
                <a:solidFill>
                  <a:srgbClr val="FF0000"/>
                </a:solidFill>
                <a:effectLst/>
                <a:uLnTx/>
                <a:uFillTx/>
                <a:latin typeface="Segoe UI Semilight"/>
                <a:ea typeface="+mn-ea"/>
                <a:cs typeface="+mn-cs"/>
              </a:rPr>
              <a:t> the consumption data in Azure Stack Hub, this also opens up the possibility of querying it independently for capacity planning and/or historical usage reporting…</a:t>
            </a:r>
          </a:p>
        </p:txBody>
      </p:sp>
      <p:sp>
        <p:nvSpPr>
          <p:cNvPr id="5" name="Text Placeholder 2">
            <a:extLst>
              <a:ext uri="{FF2B5EF4-FFF2-40B4-BE49-F238E27FC236}">
                <a16:creationId xmlns:a16="http://schemas.microsoft.com/office/drawing/2014/main" id="{49040560-6AB6-4BA1-AD79-46F611134F91}"/>
              </a:ext>
            </a:extLst>
          </p:cNvPr>
          <p:cNvSpPr txBox="1">
            <a:spLocks/>
          </p:cNvSpPr>
          <p:nvPr/>
        </p:nvSpPr>
        <p:spPr>
          <a:xfrm>
            <a:off x="274638" y="6240462"/>
            <a:ext cx="8000999" cy="3508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505050"/>
                </a:solidFill>
              </a:rPr>
              <a:t>*Syndication is available in a limited way for disconnected customers</a:t>
            </a:r>
          </a:p>
        </p:txBody>
      </p:sp>
    </p:spTree>
    <p:extLst>
      <p:ext uri="{BB962C8B-B14F-4D97-AF65-F5344CB8AC3E}">
        <p14:creationId xmlns:p14="http://schemas.microsoft.com/office/powerpoint/2010/main" val="1207685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BYOL considerations: Who owns the license?</a:t>
            </a:r>
          </a:p>
        </p:txBody>
      </p:sp>
      <p:graphicFrame>
        <p:nvGraphicFramePr>
          <p:cNvPr id="4" name="Table 3"/>
          <p:cNvGraphicFramePr>
            <a:graphicFrameLocks noGrp="1"/>
          </p:cNvGraphicFramePr>
          <p:nvPr>
            <p:extLst>
              <p:ext uri="{D42A27DB-BD31-4B8C-83A1-F6EECF244321}">
                <p14:modId xmlns:p14="http://schemas.microsoft.com/office/powerpoint/2010/main" val="1032375833"/>
              </p:ext>
            </p:extLst>
          </p:nvPr>
        </p:nvGraphicFramePr>
        <p:xfrm>
          <a:off x="503237" y="4030662"/>
          <a:ext cx="11430000" cy="2362199"/>
        </p:xfrm>
        <a:graphic>
          <a:graphicData uri="http://schemas.openxmlformats.org/drawingml/2006/table">
            <a:tbl>
              <a:tblPr firstRow="1" bandRow="1">
                <a:tableStyleId>{F5AB1C69-6EDB-4FF4-983F-18BD219EF322}</a:tableStyleId>
              </a:tblPr>
              <a:tblGrid>
                <a:gridCol w="11430000">
                  <a:extLst>
                    <a:ext uri="{9D8B030D-6E8A-4147-A177-3AD203B41FA5}">
                      <a16:colId xmlns:a16="http://schemas.microsoft.com/office/drawing/2014/main" val="2139368817"/>
                    </a:ext>
                  </a:extLst>
                </a:gridCol>
              </a:tblGrid>
              <a:tr h="6166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Service Providers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745526">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End tenants would need to bring license</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a:t>
                      </a:r>
                      <a:r>
                        <a:rPr lang="en-US" sz="1800" baseline="0" dirty="0">
                          <a:latin typeface="+mj-lt"/>
                        </a:rPr>
                        <a:t> or -</a:t>
                      </a:r>
                      <a:endParaRPr lang="en-US" sz="1800" dirty="0">
                        <a:latin typeface="+mj-lt"/>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This would need to be provided for them as part of their agreement</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66424826"/>
              </p:ext>
            </p:extLst>
          </p:nvPr>
        </p:nvGraphicFramePr>
        <p:xfrm>
          <a:off x="503237" y="1555747"/>
          <a:ext cx="5407706" cy="2132014"/>
        </p:xfrm>
        <a:graphic>
          <a:graphicData uri="http://schemas.openxmlformats.org/drawingml/2006/table">
            <a:tbl>
              <a:tblPr firstRow="1" bandRow="1">
                <a:tableStyleId>{F5AB1C69-6EDB-4FF4-983F-18BD219EF322}</a:tableStyleId>
              </a:tblPr>
              <a:tblGrid>
                <a:gridCol w="5407706">
                  <a:extLst>
                    <a:ext uri="{9D8B030D-6E8A-4147-A177-3AD203B41FA5}">
                      <a16:colId xmlns:a16="http://schemas.microsoft.com/office/drawing/2014/main" val="2139368817"/>
                    </a:ext>
                  </a:extLst>
                </a:gridCol>
              </a:tblGrid>
              <a:tr h="70556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Enterprises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386893"/>
                  </a:ext>
                </a:extLst>
              </a:tr>
              <a:tr h="142644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The license should be owned by the end</a:t>
                      </a:r>
                      <a:r>
                        <a:rPr lang="en-US" sz="1800" baseline="0" dirty="0">
                          <a:latin typeface="+mj-lt"/>
                        </a:rPr>
                        <a:t> </a:t>
                      </a:r>
                      <a:r>
                        <a:rPr lang="en-US" sz="1800" dirty="0">
                          <a:latin typeface="+mj-lt"/>
                        </a:rPr>
                        <a:t>customer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0838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63751501"/>
              </p:ext>
            </p:extLst>
          </p:nvPr>
        </p:nvGraphicFramePr>
        <p:xfrm>
          <a:off x="6523037" y="1555748"/>
          <a:ext cx="5410200" cy="2132013"/>
        </p:xfrm>
        <a:graphic>
          <a:graphicData uri="http://schemas.openxmlformats.org/drawingml/2006/table">
            <a:tbl>
              <a:tblPr firstRow="1" bandRow="1">
                <a:tableStyleId>{F5AB1C69-6EDB-4FF4-983F-18BD219EF322}</a:tableStyleId>
              </a:tblPr>
              <a:tblGrid>
                <a:gridCol w="5410200">
                  <a:extLst>
                    <a:ext uri="{9D8B030D-6E8A-4147-A177-3AD203B41FA5}">
                      <a16:colId xmlns:a16="http://schemas.microsoft.com/office/drawing/2014/main" val="2139368817"/>
                    </a:ext>
                  </a:extLst>
                </a:gridCol>
              </a:tblGrid>
              <a:tr h="6418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ISVs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4901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ISVs should have an out-of-band mechanism to license their software </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spTree>
    <p:extLst>
      <p:ext uri="{BB962C8B-B14F-4D97-AF65-F5344CB8AC3E}">
        <p14:creationId xmlns:p14="http://schemas.microsoft.com/office/powerpoint/2010/main" val="3460945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rapezoid 40"/>
          <p:cNvSpPr/>
          <p:nvPr/>
        </p:nvSpPr>
        <p:spPr bwMode="auto">
          <a:xfrm>
            <a:off x="9682030" y="3320991"/>
            <a:ext cx="2410421" cy="854895"/>
          </a:xfrm>
          <a:prstGeom prst="trapezoid">
            <a:avLst>
              <a:gd name="adj" fmla="val 105559"/>
            </a:avLst>
          </a:prstGeom>
          <a:gradFill flip="none" rotWithShape="1">
            <a:gsLst>
              <a:gs pos="0">
                <a:schemeClr val="accent3">
                  <a:lumMod val="60000"/>
                  <a:lumOff val="4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Trapezoid 39"/>
          <p:cNvSpPr/>
          <p:nvPr/>
        </p:nvSpPr>
        <p:spPr bwMode="auto">
          <a:xfrm>
            <a:off x="6558638" y="3320991"/>
            <a:ext cx="2410421" cy="854895"/>
          </a:xfrm>
          <a:prstGeom prst="trapezoid">
            <a:avLst>
              <a:gd name="adj" fmla="val 105559"/>
            </a:avLst>
          </a:prstGeom>
          <a:gradFill flip="none" rotWithShape="1">
            <a:gsLst>
              <a:gs pos="0">
                <a:schemeClr val="accent3"/>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Trapezoid 38"/>
          <p:cNvSpPr/>
          <p:nvPr/>
        </p:nvSpPr>
        <p:spPr bwMode="auto">
          <a:xfrm>
            <a:off x="3435246" y="3320991"/>
            <a:ext cx="2410421" cy="854895"/>
          </a:xfrm>
          <a:prstGeom prst="trapezoid">
            <a:avLst>
              <a:gd name="adj" fmla="val 105559"/>
            </a:avLst>
          </a:prstGeom>
          <a:gradFill flip="none" rotWithShape="1">
            <a:gsLst>
              <a:gs pos="0">
                <a:schemeClr val="accent1"/>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rapezoid 5"/>
          <p:cNvSpPr/>
          <p:nvPr/>
        </p:nvSpPr>
        <p:spPr bwMode="auto">
          <a:xfrm>
            <a:off x="371506" y="3320991"/>
            <a:ext cx="2410421" cy="854895"/>
          </a:xfrm>
          <a:prstGeom prst="trapezoid">
            <a:avLst>
              <a:gd name="adj" fmla="val 105559"/>
            </a:avLst>
          </a:prstGeom>
          <a:gradFill flip="none" rotWithShape="1">
            <a:gsLst>
              <a:gs pos="0">
                <a:schemeClr val="accent1">
                  <a:lumMod val="5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Oval 21"/>
          <p:cNvSpPr/>
          <p:nvPr/>
        </p:nvSpPr>
        <p:spPr bwMode="auto">
          <a:xfrm>
            <a:off x="9676282" y="1478455"/>
            <a:ext cx="2331178" cy="2331178"/>
          </a:xfrm>
          <a:prstGeom prst="ellipse">
            <a:avLst/>
          </a:prstGeom>
          <a:solidFill>
            <a:schemeClr val="bg1"/>
          </a:solidFill>
          <a:ln w="1270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20" name="Oval 19"/>
          <p:cNvSpPr/>
          <p:nvPr/>
        </p:nvSpPr>
        <p:spPr bwMode="auto">
          <a:xfrm>
            <a:off x="6587897" y="1478455"/>
            <a:ext cx="2331178" cy="2331178"/>
          </a:xfrm>
          <a:prstGeom prst="ellipse">
            <a:avLst/>
          </a:prstGeom>
          <a:solidFill>
            <a:schemeClr val="bg1"/>
          </a:solidFill>
          <a:ln w="1270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8" name="Oval 17"/>
          <p:cNvSpPr/>
          <p:nvPr/>
        </p:nvSpPr>
        <p:spPr bwMode="auto">
          <a:xfrm>
            <a:off x="3499514" y="1478455"/>
            <a:ext cx="2331178" cy="2331178"/>
          </a:xfrm>
          <a:prstGeom prst="ellipse">
            <a:avLst/>
          </a:prstGeom>
          <a:solidFill>
            <a:schemeClr val="bg1"/>
          </a:solidFill>
          <a:ln w="1270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6" name="Oval 15"/>
          <p:cNvSpPr/>
          <p:nvPr/>
        </p:nvSpPr>
        <p:spPr bwMode="auto">
          <a:xfrm>
            <a:off x="430559" y="1478455"/>
            <a:ext cx="2331178" cy="2331178"/>
          </a:xfrm>
          <a:prstGeom prst="ellipse">
            <a:avLst/>
          </a:prstGeom>
          <a:solidFill>
            <a:schemeClr val="bg1"/>
          </a:solidFill>
          <a:ln w="127000">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p:nvSpPr>
        <p:spPr bwMode="auto">
          <a:xfrm>
            <a:off x="555444" y="1602554"/>
            <a:ext cx="2081409" cy="2081409"/>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Functionality</a:t>
            </a:r>
          </a:p>
        </p:txBody>
      </p:sp>
      <p:sp>
        <p:nvSpPr>
          <p:cNvPr id="17" name="Oval 16"/>
          <p:cNvSpPr/>
          <p:nvPr/>
        </p:nvSpPr>
        <p:spPr bwMode="auto">
          <a:xfrm>
            <a:off x="3634760" y="1612917"/>
            <a:ext cx="2081409" cy="20814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Discovery</a:t>
            </a:r>
            <a:endParaRPr kumimoji="0" lang="en-US" sz="2040" b="0" i="0" u="none" strike="noStrike" kern="1200" cap="none" spc="-143"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6723144" y="1612917"/>
            <a:ext cx="2081409" cy="2081409"/>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21" name="Oval 20"/>
          <p:cNvSpPr/>
          <p:nvPr/>
        </p:nvSpPr>
        <p:spPr bwMode="auto">
          <a:xfrm>
            <a:off x="9811529" y="1612917"/>
            <a:ext cx="2081409" cy="2081409"/>
          </a:xfrm>
          <a:prstGeom prst="ellipse">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Integration</a:t>
            </a:r>
          </a:p>
        </p:txBody>
      </p:sp>
      <p:sp>
        <p:nvSpPr>
          <p:cNvPr id="23" name="Text Placeholder 2"/>
          <p:cNvSpPr txBox="1">
            <a:spLocks/>
          </p:cNvSpPr>
          <p:nvPr/>
        </p:nvSpPr>
        <p:spPr>
          <a:xfrm>
            <a:off x="257724" y="426197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noProof="0" dirty="0">
                <a:solidFill>
                  <a:srgbClr val="505050"/>
                </a:solidFill>
                <a:latin typeface="Segoe UI Light"/>
              </a:rPr>
              <a:t>Your c</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ustomers require additional cloud platform functionality</a:t>
            </a:r>
          </a:p>
        </p:txBody>
      </p:sp>
      <p:sp>
        <p:nvSpPr>
          <p:cNvPr id="24" name="Text Placeholder 2"/>
          <p:cNvSpPr txBox="1">
            <a:spLocks/>
          </p:cNvSpPr>
          <p:nvPr/>
        </p:nvSpPr>
        <p:spPr>
          <a:xfrm>
            <a:off x="3346108" y="426481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Finding and procuring the right software is often problematic</a:t>
            </a:r>
          </a:p>
        </p:txBody>
      </p:sp>
      <p:sp>
        <p:nvSpPr>
          <p:cNvPr id="25" name="Text Placeholder 2"/>
          <p:cNvSpPr txBox="1">
            <a:spLocks/>
          </p:cNvSpPr>
          <p:nvPr/>
        </p:nvSpPr>
        <p:spPr>
          <a:xfrm>
            <a:off x="6582601" y="5258835"/>
            <a:ext cx="2782498"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enable customers to easily configure and deploy third party software</a:t>
            </a:r>
          </a:p>
        </p:txBody>
      </p:sp>
      <p:sp>
        <p:nvSpPr>
          <p:cNvPr id="26" name="Text Placeholder 2"/>
          <p:cNvSpPr txBox="1">
            <a:spLocks/>
          </p:cNvSpPr>
          <p:nvPr/>
        </p:nvSpPr>
        <p:spPr>
          <a:xfrm>
            <a:off x="9582395" y="4264815"/>
            <a:ext cx="2637989" cy="1161640"/>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Third party software must easily integrate with existing solutions</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 name="Straight Connector 3"/>
          <p:cNvCxnSpPr/>
          <p:nvPr/>
        </p:nvCxnSpPr>
        <p:spPr>
          <a:xfrm>
            <a:off x="389018" y="5193884"/>
            <a:ext cx="2401415" cy="0"/>
          </a:xfrm>
          <a:prstGeom prst="line">
            <a:avLst/>
          </a:prstGeom>
          <a:ln w="12700">
            <a:solidFill>
              <a:schemeClr val="accent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74757" y="5191492"/>
            <a:ext cx="240141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723144" y="5186709"/>
            <a:ext cx="2401415" cy="0"/>
          </a:xfrm>
          <a:prstGeom prst="line">
            <a:avLst/>
          </a:prstGeom>
          <a:ln w="1270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703628" y="5186709"/>
            <a:ext cx="2401415"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p:cNvSpPr txBox="1">
            <a:spLocks/>
          </p:cNvSpPr>
          <p:nvPr/>
        </p:nvSpPr>
        <p:spPr>
          <a:xfrm>
            <a:off x="257723" y="5264880"/>
            <a:ext cx="2637989"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ecosystems offer complementary software that provides additional platform functionality</a:t>
            </a:r>
          </a:p>
        </p:txBody>
      </p:sp>
      <p:sp>
        <p:nvSpPr>
          <p:cNvPr id="34" name="Text Placeholder 2"/>
          <p:cNvSpPr txBox="1">
            <a:spLocks/>
          </p:cNvSpPr>
          <p:nvPr/>
        </p:nvSpPr>
        <p:spPr>
          <a:xfrm>
            <a:off x="3346108" y="5263591"/>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provide a one-stop shop to find, try, and buy software</a:t>
            </a:r>
          </a:p>
        </p:txBody>
      </p:sp>
      <p:sp>
        <p:nvSpPr>
          <p:cNvPr id="35" name="Text Placeholder 2"/>
          <p:cNvSpPr txBox="1">
            <a:spLocks/>
          </p:cNvSpPr>
          <p:nvPr/>
        </p:nvSpPr>
        <p:spPr>
          <a:xfrm>
            <a:off x="6588713" y="4266964"/>
            <a:ext cx="2782498" cy="8664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dirty="0">
                <a:solidFill>
                  <a:srgbClr val="505050"/>
                </a:solidFill>
                <a:latin typeface="Segoe UI Light"/>
              </a:rPr>
              <a:t>Your c</a:t>
            </a:r>
            <a:r>
              <a:rPr kumimoji="0" lang="en-US" sz="1632" b="0" i="0" u="none" strike="noStrike" kern="1200" cap="none" spc="0" normalizeH="0" baseline="0" noProof="0" dirty="0" err="1">
                <a:ln>
                  <a:noFill/>
                </a:ln>
                <a:solidFill>
                  <a:srgbClr val="505050"/>
                </a:solidFill>
                <a:effectLst/>
                <a:uLnTx/>
                <a:uFillTx/>
                <a:latin typeface="Segoe UI Light"/>
                <a:ea typeface="+mn-ea"/>
                <a:cs typeface="+mn-cs"/>
              </a:rPr>
              <a:t>ustomers</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 require a scalable deployment mechanism</a:t>
            </a:r>
          </a:p>
        </p:txBody>
      </p:sp>
      <p:sp>
        <p:nvSpPr>
          <p:cNvPr id="36" name="Text Placeholder 2"/>
          <p:cNvSpPr txBox="1">
            <a:spLocks/>
          </p:cNvSpPr>
          <p:nvPr/>
        </p:nvSpPr>
        <p:spPr>
          <a:xfrm>
            <a:off x="9576283" y="5263591"/>
            <a:ext cx="2637989" cy="1092435"/>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ensure software is compatible and can integrate with existing cloud platform solutions </a:t>
            </a:r>
          </a:p>
        </p:txBody>
      </p:sp>
      <p:sp>
        <p:nvSpPr>
          <p:cNvPr id="38" name="Title 3"/>
          <p:cNvSpPr>
            <a:spLocks noGrp="1"/>
          </p:cNvSpPr>
          <p:nvPr>
            <p:ph type="title"/>
          </p:nvPr>
        </p:nvSpPr>
        <p:spPr>
          <a:xfrm>
            <a:off x="274639" y="295274"/>
            <a:ext cx="11889564" cy="917575"/>
          </a:xfrm>
        </p:spPr>
        <p:txBody>
          <a:bodyPr/>
          <a:lstStyle/>
          <a:p>
            <a:r>
              <a:rPr lang="en-US" dirty="0"/>
              <a:t>Why is the Marketplace important?</a:t>
            </a:r>
          </a:p>
        </p:txBody>
      </p:sp>
    </p:spTree>
    <p:extLst>
      <p:ext uri="{BB962C8B-B14F-4D97-AF65-F5344CB8AC3E}">
        <p14:creationId xmlns:p14="http://schemas.microsoft.com/office/powerpoint/2010/main" val="83751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6" grpId="0" animBg="1"/>
      <p:bldP spid="22" grpId="0" animBg="1"/>
      <p:bldP spid="20" grpId="0" animBg="1"/>
      <p:bldP spid="18" grpId="0" animBg="1"/>
      <p:bldP spid="16" grpId="0" animBg="1"/>
      <p:bldP spid="15" grpId="0" animBg="1"/>
      <p:bldP spid="17" grpId="0" animBg="1"/>
      <p:bldP spid="19" grpId="0" animBg="1"/>
      <p:bldP spid="21" grpId="0" animBg="1"/>
      <p:bldP spid="23" grpId="0"/>
      <p:bldP spid="24" grpId="0"/>
      <p:bldP spid="25" grpId="0"/>
      <p:bldP spid="26" grpId="0"/>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430462"/>
            <a:ext cx="9905999" cy="3176254"/>
          </a:xfrm>
        </p:spPr>
        <p:txBody>
          <a:bodyPr/>
          <a:lstStyle/>
          <a:p>
            <a:r>
              <a:rPr lang="en-US" sz="7200" dirty="0"/>
              <a:t>Azure Stack Hub Marketplace Solution </a:t>
            </a:r>
            <a:r>
              <a:rPr lang="en-US" dirty="0"/>
              <a:t>T</a:t>
            </a:r>
            <a:r>
              <a:rPr lang="en-US" sz="7200" dirty="0"/>
              <a:t>ypes</a:t>
            </a:r>
          </a:p>
        </p:txBody>
      </p:sp>
    </p:spTree>
    <p:extLst>
      <p:ext uri="{BB962C8B-B14F-4D97-AF65-F5344CB8AC3E}">
        <p14:creationId xmlns:p14="http://schemas.microsoft.com/office/powerpoint/2010/main" val="22276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sp>
        <p:nvSpPr>
          <p:cNvPr id="25" name="Rectangle 24">
            <a:extLst>
              <a:ext uri="{FF2B5EF4-FFF2-40B4-BE49-F238E27FC236}">
                <a16:creationId xmlns:a16="http://schemas.microsoft.com/office/drawing/2014/main" id="{C14295AC-335F-475A-B124-6A14E92384F1}"/>
              </a:ext>
            </a:extLst>
          </p:cNvPr>
          <p:cNvSpPr/>
          <p:nvPr/>
        </p:nvSpPr>
        <p:spPr bwMode="auto">
          <a:xfrm>
            <a:off x="891605" y="1744662"/>
            <a:ext cx="22860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Existing</a:t>
            </a:r>
          </a:p>
        </p:txBody>
      </p:sp>
      <p:sp>
        <p:nvSpPr>
          <p:cNvPr id="26" name="Rectangle 25">
            <a:extLst>
              <a:ext uri="{FF2B5EF4-FFF2-40B4-BE49-F238E27FC236}">
                <a16:creationId xmlns:a16="http://schemas.microsoft.com/office/drawing/2014/main" id="{07E685AF-FFCE-4AAE-B785-2864C5323013}"/>
              </a:ext>
            </a:extLst>
          </p:cNvPr>
          <p:cNvSpPr/>
          <p:nvPr/>
        </p:nvSpPr>
        <p:spPr bwMode="auto">
          <a:xfrm>
            <a:off x="3627437" y="1744663"/>
            <a:ext cx="22860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Images</a:t>
            </a:r>
          </a:p>
        </p:txBody>
      </p:sp>
      <p:sp>
        <p:nvSpPr>
          <p:cNvPr id="27" name="Rectangle 26">
            <a:extLst>
              <a:ext uri="{FF2B5EF4-FFF2-40B4-BE49-F238E27FC236}">
                <a16:creationId xmlns:a16="http://schemas.microsoft.com/office/drawing/2014/main" id="{CBA742E0-53E8-4258-8398-4F51CF658AF7}"/>
              </a:ext>
            </a:extLst>
          </p:cNvPr>
          <p:cNvSpPr/>
          <p:nvPr/>
        </p:nvSpPr>
        <p:spPr bwMode="auto">
          <a:xfrm>
            <a:off x="6363269" y="1744662"/>
            <a:ext cx="22860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28" name="Rectangle 27">
            <a:extLst>
              <a:ext uri="{FF2B5EF4-FFF2-40B4-BE49-F238E27FC236}">
                <a16:creationId xmlns:a16="http://schemas.microsoft.com/office/drawing/2014/main" id="{3C72506A-56CF-4D2A-940F-DE27E1C5EDD8}"/>
              </a:ext>
            </a:extLst>
          </p:cNvPr>
          <p:cNvSpPr/>
          <p:nvPr/>
        </p:nvSpPr>
        <p:spPr bwMode="auto">
          <a:xfrm>
            <a:off x="9190037" y="1744662"/>
            <a:ext cx="22860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29" name="Rectangle 28">
            <a:extLst>
              <a:ext uri="{FF2B5EF4-FFF2-40B4-BE49-F238E27FC236}">
                <a16:creationId xmlns:a16="http://schemas.microsoft.com/office/drawing/2014/main" id="{F12D0160-B36A-48EA-AD8D-B08AF74C02CB}"/>
              </a:ext>
            </a:extLst>
          </p:cNvPr>
          <p:cNvSpPr/>
          <p:nvPr/>
        </p:nvSpPr>
        <p:spPr>
          <a:xfrm>
            <a:off x="891605" y="3459162"/>
            <a:ext cx="2286000" cy="646331"/>
          </a:xfrm>
          <a:prstGeom prst="rect">
            <a:avLst/>
          </a:prstGeom>
        </p:spPr>
        <p:txBody>
          <a:bodyPr wrap="square">
            <a:spAutoFit/>
          </a:bodyPr>
          <a:lstStyle/>
          <a:p>
            <a:pPr algn="ctr"/>
            <a:r>
              <a:rPr lang="en-US" i="1" dirty="0">
                <a:solidFill>
                  <a:schemeClr val="bg1"/>
                </a:solidFill>
              </a:rPr>
              <a:t>Existing pre-built images/solutions</a:t>
            </a:r>
          </a:p>
        </p:txBody>
      </p:sp>
      <p:sp>
        <p:nvSpPr>
          <p:cNvPr id="30" name="Rectangle 29">
            <a:extLst>
              <a:ext uri="{FF2B5EF4-FFF2-40B4-BE49-F238E27FC236}">
                <a16:creationId xmlns:a16="http://schemas.microsoft.com/office/drawing/2014/main" id="{03B5B298-B0BA-4C2C-8193-A9781E7037C8}"/>
              </a:ext>
            </a:extLst>
          </p:cNvPr>
          <p:cNvSpPr/>
          <p:nvPr/>
        </p:nvSpPr>
        <p:spPr>
          <a:xfrm>
            <a:off x="3627437" y="3445056"/>
            <a:ext cx="2286000" cy="646331"/>
          </a:xfrm>
          <a:prstGeom prst="rect">
            <a:avLst/>
          </a:prstGeom>
        </p:spPr>
        <p:txBody>
          <a:bodyPr wrap="square">
            <a:spAutoFit/>
          </a:bodyPr>
          <a:lstStyle/>
          <a:p>
            <a:pPr algn="ctr"/>
            <a:r>
              <a:rPr lang="en-US" i="1" dirty="0">
                <a:solidFill>
                  <a:schemeClr val="bg1"/>
                </a:solidFill>
              </a:rPr>
              <a:t>Vendor Virtual Machine images</a:t>
            </a:r>
          </a:p>
        </p:txBody>
      </p:sp>
      <p:sp>
        <p:nvSpPr>
          <p:cNvPr id="31" name="Rectangle 30">
            <a:extLst>
              <a:ext uri="{FF2B5EF4-FFF2-40B4-BE49-F238E27FC236}">
                <a16:creationId xmlns:a16="http://schemas.microsoft.com/office/drawing/2014/main" id="{703F196A-7C2A-4F06-AEC5-A3D306241BD0}"/>
              </a:ext>
            </a:extLst>
          </p:cNvPr>
          <p:cNvSpPr/>
          <p:nvPr/>
        </p:nvSpPr>
        <p:spPr>
          <a:xfrm>
            <a:off x="6363268" y="3447847"/>
            <a:ext cx="2270635" cy="646331"/>
          </a:xfrm>
          <a:prstGeom prst="rect">
            <a:avLst/>
          </a:prstGeom>
        </p:spPr>
        <p:txBody>
          <a:bodyPr wrap="square">
            <a:spAutoFit/>
          </a:bodyPr>
          <a:lstStyle/>
          <a:p>
            <a:pPr algn="ctr"/>
            <a:r>
              <a:rPr lang="en-US" i="1" dirty="0">
                <a:solidFill>
                  <a:schemeClr val="bg1"/>
                </a:solidFill>
              </a:rPr>
              <a:t>Vendor VM extensions </a:t>
            </a:r>
          </a:p>
        </p:txBody>
      </p:sp>
      <p:sp>
        <p:nvSpPr>
          <p:cNvPr id="32" name="Rectangle 31">
            <a:extLst>
              <a:ext uri="{FF2B5EF4-FFF2-40B4-BE49-F238E27FC236}">
                <a16:creationId xmlns:a16="http://schemas.microsoft.com/office/drawing/2014/main" id="{E780B44E-5C04-451C-AC13-9247EE283861}"/>
              </a:ext>
            </a:extLst>
          </p:cNvPr>
          <p:cNvSpPr/>
          <p:nvPr/>
        </p:nvSpPr>
        <p:spPr>
          <a:xfrm>
            <a:off x="9190038" y="3445056"/>
            <a:ext cx="2285999" cy="646331"/>
          </a:xfrm>
          <a:prstGeom prst="rect">
            <a:avLst/>
          </a:prstGeom>
        </p:spPr>
        <p:txBody>
          <a:bodyPr wrap="square">
            <a:spAutoFit/>
          </a:bodyPr>
          <a:lstStyle/>
          <a:p>
            <a:pPr algn="ctr"/>
            <a:r>
              <a:rPr lang="en-US" i="1" dirty="0">
                <a:solidFill>
                  <a:schemeClr val="bg1"/>
                </a:solidFill>
              </a:rPr>
              <a:t>Vendor pre-built solutions</a:t>
            </a:r>
          </a:p>
        </p:txBody>
      </p:sp>
    </p:spTree>
    <p:extLst>
      <p:ext uri="{BB962C8B-B14F-4D97-AF65-F5344CB8AC3E}">
        <p14:creationId xmlns:p14="http://schemas.microsoft.com/office/powerpoint/2010/main" val="280488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animBg="1"/>
      <p:bldP spid="26" grpId="0" animBg="1"/>
      <p:bldP spid="27" grpId="0" animBg="1"/>
      <p:bldP spid="28" grpId="0" animBg="1"/>
      <p:bldP spid="29" grpId="0"/>
      <p:bldP spid="30"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7" name="Rectangle 6"/>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891605" y="1744662"/>
            <a:ext cx="22860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mj-lt"/>
              </a:rPr>
              <a:t>Existing</a:t>
            </a:r>
          </a:p>
        </p:txBody>
      </p:sp>
      <p:sp>
        <p:nvSpPr>
          <p:cNvPr id="8" name="Rectangle 7"/>
          <p:cNvSpPr/>
          <p:nvPr/>
        </p:nvSpPr>
        <p:spPr>
          <a:xfrm>
            <a:off x="891605" y="3459162"/>
            <a:ext cx="2255269" cy="707886"/>
          </a:xfrm>
          <a:prstGeom prst="rect">
            <a:avLst/>
          </a:prstGeom>
        </p:spPr>
        <p:txBody>
          <a:bodyPr wrap="square">
            <a:spAutoFit/>
          </a:bodyPr>
          <a:lstStyle/>
          <a:p>
            <a:pPr algn="ctr"/>
            <a:r>
              <a:rPr lang="en-US" sz="2000" i="1" dirty="0">
                <a:solidFill>
                  <a:schemeClr val="bg1"/>
                </a:solidFill>
              </a:rPr>
              <a:t>Existing pre-built solutions</a:t>
            </a:r>
          </a:p>
        </p:txBody>
      </p:sp>
      <p:sp>
        <p:nvSpPr>
          <p:cNvPr id="22" name="Rectangle 21"/>
          <p:cNvSpPr/>
          <p:nvPr/>
        </p:nvSpPr>
        <p:spPr bwMode="auto">
          <a:xfrm>
            <a:off x="3627437" y="1744663"/>
            <a:ext cx="22860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mj-lt"/>
              </a:rPr>
              <a:t>Images</a:t>
            </a:r>
          </a:p>
        </p:txBody>
      </p:sp>
      <p:sp>
        <p:nvSpPr>
          <p:cNvPr id="23" name="Rectangle 22"/>
          <p:cNvSpPr/>
          <p:nvPr/>
        </p:nvSpPr>
        <p:spPr>
          <a:xfrm>
            <a:off x="3627437" y="3445056"/>
            <a:ext cx="2255269" cy="707886"/>
          </a:xfrm>
          <a:prstGeom prst="rect">
            <a:avLst/>
          </a:prstGeom>
        </p:spPr>
        <p:txBody>
          <a:bodyPr wrap="square">
            <a:spAutoFit/>
          </a:bodyPr>
          <a:lstStyle/>
          <a:p>
            <a:pPr algn="ctr"/>
            <a:r>
              <a:rPr lang="en-US" sz="2000" i="1" dirty="0">
                <a:solidFill>
                  <a:schemeClr val="bg1"/>
                </a:solidFill>
              </a:rPr>
              <a:t>Virtual Machine images</a:t>
            </a:r>
          </a:p>
        </p:txBody>
      </p:sp>
      <p:sp>
        <p:nvSpPr>
          <p:cNvPr id="14" name="Rectangle 13"/>
          <p:cNvSpPr/>
          <p:nvPr/>
        </p:nvSpPr>
        <p:spPr bwMode="auto">
          <a:xfrm>
            <a:off x="6363269"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
        <p:nvSpPr>
          <p:cNvPr id="15" name="Rectangle 14"/>
          <p:cNvSpPr/>
          <p:nvPr/>
        </p:nvSpPr>
        <p:spPr bwMode="auto">
          <a:xfrm>
            <a:off x="9190037"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ndParaRPr>
          </a:p>
        </p:txBody>
      </p:sp>
      <p:sp>
        <p:nvSpPr>
          <p:cNvPr id="1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spTree>
    <p:extLst>
      <p:ext uri="{BB962C8B-B14F-4D97-AF65-F5344CB8AC3E}">
        <p14:creationId xmlns:p14="http://schemas.microsoft.com/office/powerpoint/2010/main" val="102913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is the Platform Image Repository?</a:t>
            </a:r>
          </a:p>
        </p:txBody>
      </p:sp>
      <p:sp>
        <p:nvSpPr>
          <p:cNvPr id="4" name="Text Placeholder 3"/>
          <p:cNvSpPr>
            <a:spLocks noGrp="1"/>
          </p:cNvSpPr>
          <p:nvPr>
            <p:ph type="body" sz="quarter" idx="10"/>
          </p:nvPr>
        </p:nvSpPr>
        <p:spPr>
          <a:xfrm>
            <a:off x="427037" y="1439862"/>
            <a:ext cx="11736388" cy="2802306"/>
          </a:xfrm>
        </p:spPr>
        <p:txBody>
          <a:bodyPr/>
          <a:lstStyle/>
          <a:p>
            <a:r>
              <a:rPr lang="en-US" sz="2800" dirty="0">
                <a:solidFill>
                  <a:srgbClr val="0078D7"/>
                </a:solidFill>
              </a:rPr>
              <a:t>Platform Image Repository (PIR)</a:t>
            </a:r>
          </a:p>
          <a:p>
            <a:pPr marL="228600" indent="-228600">
              <a:spcAft>
                <a:spcPts val="600"/>
              </a:spcAft>
              <a:buFont typeface="Arial" panose="020B0604020202020204" pitchFamily="34" charset="0"/>
              <a:buChar char="•"/>
            </a:pPr>
            <a:r>
              <a:rPr lang="en-US" sz="1800" dirty="0">
                <a:solidFill>
                  <a:srgbClr val="505050"/>
                </a:solidFill>
              </a:rPr>
              <a:t>Maintains the list of images available for tenants to use when deploying a new Virtual Machine</a:t>
            </a:r>
          </a:p>
          <a:p>
            <a:pPr marL="228600" indent="-228600">
              <a:spcAft>
                <a:spcPts val="600"/>
              </a:spcAft>
              <a:buFont typeface="Arial" panose="020B0604020202020204" pitchFamily="34" charset="0"/>
              <a:buChar char="•"/>
            </a:pPr>
            <a:r>
              <a:rPr lang="en-US" sz="1800" dirty="0">
                <a:solidFill>
                  <a:srgbClr val="505050"/>
                </a:solidFill>
              </a:rPr>
              <a:t>Enables administrators to make VM images, such as their organization’s custom VHD, available to their tenants</a:t>
            </a:r>
          </a:p>
          <a:p>
            <a:pPr marL="228600" indent="-228600">
              <a:spcAft>
                <a:spcPts val="600"/>
              </a:spcAft>
              <a:buFont typeface="Arial" panose="020B0604020202020204" pitchFamily="34" charset="0"/>
              <a:buChar char="•"/>
            </a:pPr>
            <a:r>
              <a:rPr lang="en-US" sz="1800" dirty="0">
                <a:solidFill>
                  <a:srgbClr val="505050"/>
                </a:solidFill>
              </a:rPr>
              <a:t>Images can be referenced by ARM templates or added to the Azure Marketplace in Azure Stack Hub</a:t>
            </a:r>
          </a:p>
          <a:p>
            <a:pPr>
              <a:spcAft>
                <a:spcPts val="1200"/>
              </a:spcAft>
            </a:pPr>
            <a:endParaRPr lang="en-US" sz="900" dirty="0">
              <a:solidFill>
                <a:srgbClr val="505050"/>
              </a:solidFill>
            </a:endParaRPr>
          </a:p>
          <a:p>
            <a:r>
              <a:rPr lang="en-US" sz="2800" dirty="0">
                <a:solidFill>
                  <a:srgbClr val="0078D7"/>
                </a:solidFill>
              </a:rPr>
              <a:t>Guest Artifact Repository (GAR)</a:t>
            </a:r>
          </a:p>
          <a:p>
            <a:pPr marL="228600" indent="-228600">
              <a:buFont typeface="Arial" panose="020B0604020202020204" pitchFamily="34" charset="0"/>
              <a:buChar char="•"/>
            </a:pPr>
            <a:r>
              <a:rPr lang="en-US" sz="1800" dirty="0">
                <a:solidFill>
                  <a:srgbClr val="505050"/>
                </a:solidFill>
              </a:rPr>
              <a:t>Holds the extension binaries which can be installed in a Virtual Machine</a:t>
            </a:r>
          </a:p>
        </p:txBody>
      </p:sp>
    </p:spTree>
    <p:extLst>
      <p:ext uri="{BB962C8B-B14F-4D97-AF65-F5344CB8AC3E}">
        <p14:creationId xmlns:p14="http://schemas.microsoft.com/office/powerpoint/2010/main" val="320341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9" y="1346755"/>
            <a:ext cx="6282108" cy="4647426"/>
          </a:xfrm>
        </p:spPr>
        <p:txBody>
          <a:bodyPr/>
          <a:lstStyle/>
          <a:p>
            <a:r>
              <a:rPr lang="en-US" sz="2800" dirty="0"/>
              <a:t>Marketplace overview</a:t>
            </a:r>
          </a:p>
          <a:p>
            <a:pPr lvl="1" fontAlgn="ctr"/>
            <a:r>
              <a:rPr lang="en-US" dirty="0">
                <a:solidFill>
                  <a:schemeClr val="tx1"/>
                </a:solidFill>
                <a:latin typeface="Segoe UI Light" pitchFamily="34" charset="0"/>
              </a:rPr>
              <a:t>Syndication and Marketplace overview</a:t>
            </a:r>
          </a:p>
          <a:p>
            <a:pPr lvl="1"/>
            <a:endParaRPr lang="en-US" sz="1800" dirty="0"/>
          </a:p>
          <a:p>
            <a:r>
              <a:rPr lang="en-US" sz="2800" dirty="0"/>
              <a:t>Marketplace solution types</a:t>
            </a:r>
          </a:p>
          <a:p>
            <a:pPr lvl="1" fontAlgn="ctr"/>
            <a:r>
              <a:rPr lang="en-US" dirty="0">
                <a:solidFill>
                  <a:schemeClr val="tx1"/>
                </a:solidFill>
                <a:latin typeface="Segoe UI Light" pitchFamily="34" charset="0"/>
              </a:rPr>
              <a:t>Using existing images, extensions, and solutions</a:t>
            </a:r>
          </a:p>
          <a:p>
            <a:pPr lvl="1" fontAlgn="ctr"/>
            <a:endParaRPr lang="en-US" sz="1800" dirty="0">
              <a:solidFill>
                <a:schemeClr val="tx1"/>
              </a:solidFill>
              <a:latin typeface="Segoe UI Light" pitchFamily="34" charset="0"/>
            </a:endParaRPr>
          </a:p>
          <a:p>
            <a:r>
              <a:rPr lang="en-US" sz="2800"/>
              <a:t>Marketplace Scenarios</a:t>
            </a:r>
          </a:p>
          <a:p>
            <a:pPr lvl="1" fontAlgn="ctr"/>
            <a:r>
              <a:rPr lang="en-US">
                <a:solidFill>
                  <a:schemeClr val="tx1"/>
                </a:solidFill>
                <a:latin typeface="Segoe UI Light" pitchFamily="34" charset="0"/>
              </a:rPr>
              <a:t>Connected</a:t>
            </a:r>
          </a:p>
          <a:p>
            <a:pPr lvl="1" fontAlgn="ctr"/>
            <a:r>
              <a:rPr lang="en-US">
                <a:solidFill>
                  <a:schemeClr val="tx1"/>
                </a:solidFill>
                <a:latin typeface="Segoe UI Light" pitchFamily="34" charset="0"/>
              </a:rPr>
              <a:t>Partially Connected / Disconnected</a:t>
            </a:r>
          </a:p>
          <a:p>
            <a:pPr lvl="1" fontAlgn="ctr"/>
            <a:endParaRPr lang="en-US" sz="1800">
              <a:solidFill>
                <a:schemeClr val="tx1"/>
              </a:solidFill>
              <a:latin typeface="Segoe UI Light" pitchFamily="34" charset="0"/>
            </a:endParaRPr>
          </a:p>
          <a:p>
            <a:pPr lvl="1" fontAlgn="ctr"/>
            <a:endParaRPr lang="en-US" sz="1800" dirty="0">
              <a:solidFill>
                <a:schemeClr val="tx1"/>
              </a:solidFill>
              <a:latin typeface="Segoe UI Light" pitchFamily="34" charset="0"/>
            </a:endParaRPr>
          </a:p>
          <a:p>
            <a:pPr lvl="1"/>
            <a:br>
              <a:rPr lang="en-US" sz="1800" dirty="0"/>
            </a:br>
            <a:endParaRPr lang="en-US" sz="1800"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7221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add images to the PIR?</a:t>
            </a:r>
          </a:p>
        </p:txBody>
      </p:sp>
      <p:sp>
        <p:nvSpPr>
          <p:cNvPr id="3" name="Text Placeholder 2"/>
          <p:cNvSpPr>
            <a:spLocks noGrp="1"/>
          </p:cNvSpPr>
          <p:nvPr>
            <p:ph type="body" sz="quarter" idx="10"/>
          </p:nvPr>
        </p:nvSpPr>
        <p:spPr>
          <a:xfrm>
            <a:off x="427037" y="1439862"/>
            <a:ext cx="8610600" cy="3379387"/>
          </a:xfrm>
        </p:spPr>
        <p:txBody>
          <a:bodyPr/>
          <a:lstStyle/>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commercially available images </a:t>
            </a:r>
            <a:r>
              <a:rPr lang="en-US" sz="2800" dirty="0">
                <a:solidFill>
                  <a:srgbClr val="505050"/>
                </a:solidFill>
              </a:rPr>
              <a:t>to enhance tenant experience (Ubuntu, Windows Server, CentOS, etc.)</a:t>
            </a:r>
          </a:p>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internally curated custom images </a:t>
            </a:r>
            <a:r>
              <a:rPr lang="en-US" sz="2800" dirty="0">
                <a:solidFill>
                  <a:srgbClr val="505050"/>
                </a:solidFill>
              </a:rPr>
              <a:t>to be utilized by tenants</a:t>
            </a:r>
          </a:p>
          <a:p>
            <a:pPr marL="457200" indent="-457200">
              <a:spcAft>
                <a:spcPts val="1200"/>
              </a:spcAft>
              <a:buFont typeface="Arial" panose="020B0604020202020204" pitchFamily="34" charset="0"/>
              <a:buChar char="•"/>
            </a:pPr>
            <a:r>
              <a:rPr lang="en-US" sz="2800" dirty="0">
                <a:solidFill>
                  <a:srgbClr val="505050"/>
                </a:solidFill>
              </a:rPr>
              <a:t>A need to provide a </a:t>
            </a:r>
            <a:r>
              <a:rPr lang="en-US" sz="2800" dirty="0">
                <a:solidFill>
                  <a:srgbClr val="0078D7"/>
                </a:solidFill>
                <a:latin typeface="Segoe UI" panose="020B0502040204020203" pitchFamily="34" charset="0"/>
                <a:cs typeface="Segoe UI" panose="020B0502040204020203" pitchFamily="34" charset="0"/>
              </a:rPr>
              <a:t>requested images or solutions </a:t>
            </a:r>
            <a:r>
              <a:rPr lang="en-US" sz="2800" dirty="0">
                <a:solidFill>
                  <a:srgbClr val="505050"/>
                </a:solidFill>
              </a:rPr>
              <a:t>currently not available as part of Azure Marketplace</a:t>
            </a:r>
          </a:p>
        </p:txBody>
      </p:sp>
    </p:spTree>
    <p:extLst>
      <p:ext uri="{BB962C8B-B14F-4D97-AF65-F5344CB8AC3E}">
        <p14:creationId xmlns:p14="http://schemas.microsoft.com/office/powerpoint/2010/main" val="1648700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Adding images</a:t>
            </a:r>
          </a:p>
        </p:txBody>
      </p:sp>
      <p:sp>
        <p:nvSpPr>
          <p:cNvPr id="3" name="Text Placeholder 2"/>
          <p:cNvSpPr>
            <a:spLocks noGrp="1"/>
          </p:cNvSpPr>
          <p:nvPr>
            <p:ph type="body" sz="quarter" idx="10"/>
          </p:nvPr>
        </p:nvSpPr>
        <p:spPr>
          <a:xfrm>
            <a:off x="427037" y="1439862"/>
            <a:ext cx="5257799" cy="3767185"/>
          </a:xfrm>
        </p:spPr>
        <p:txBody>
          <a:bodyPr/>
          <a:lstStyle/>
          <a:p>
            <a:pPr marL="457200" indent="-457200">
              <a:spcAft>
                <a:spcPts val="1200"/>
              </a:spcAft>
              <a:buFont typeface="Arial" panose="020B0604020202020204" pitchFamily="34" charset="0"/>
              <a:buChar char="•"/>
            </a:pPr>
            <a:r>
              <a:rPr lang="en-US" sz="2800" dirty="0"/>
              <a:t>Add your custom Virtual Machine images to Azure Stack Hub</a:t>
            </a:r>
          </a:p>
          <a:p>
            <a:pPr marL="457200" indent="-457200">
              <a:spcAft>
                <a:spcPts val="1200"/>
              </a:spcAft>
              <a:buFont typeface="Arial" panose="020B0604020202020204" pitchFamily="34" charset="0"/>
              <a:buChar char="•"/>
            </a:pPr>
            <a:r>
              <a:rPr lang="en-US" sz="2800" dirty="0"/>
              <a:t>Images can show up in the tenant Marketplace </a:t>
            </a:r>
          </a:p>
          <a:p>
            <a:pPr marL="457200" indent="-457200">
              <a:spcAft>
                <a:spcPts val="1200"/>
              </a:spcAft>
              <a:buFont typeface="Arial" panose="020B0604020202020204" pitchFamily="34" charset="0"/>
              <a:buChar char="•"/>
            </a:pPr>
            <a:r>
              <a:rPr lang="en-US" sz="2800" dirty="0"/>
              <a:t>From Marketplace, customers can easily provision VMs based off these images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5837" y="601662"/>
            <a:ext cx="5912470" cy="5715000"/>
          </a:xfrm>
          <a:prstGeom prst="rect">
            <a:avLst/>
          </a:prstGeom>
        </p:spPr>
      </p:pic>
    </p:spTree>
    <p:extLst>
      <p:ext uri="{BB962C8B-B14F-4D97-AF65-F5344CB8AC3E}">
        <p14:creationId xmlns:p14="http://schemas.microsoft.com/office/powerpoint/2010/main" val="27321292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zureStackAddVMIm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8930"/>
            <a:ext cx="12436475" cy="6995517"/>
          </a:xfrm>
          <a:prstGeom prst="rect">
            <a:avLst/>
          </a:prstGeom>
        </p:spPr>
      </p:pic>
    </p:spTree>
    <p:extLst>
      <p:ext uri="{BB962C8B-B14F-4D97-AF65-F5344CB8AC3E}">
        <p14:creationId xmlns:p14="http://schemas.microsoft.com/office/powerpoint/2010/main" val="325172799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7" name="Rectangle 6"/>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9190037"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ndParaRPr>
          </a:p>
        </p:txBody>
      </p:sp>
      <p:sp>
        <p:nvSpPr>
          <p:cNvPr id="10" name="Rectangle 9"/>
          <p:cNvSpPr/>
          <p:nvPr/>
        </p:nvSpPr>
        <p:spPr bwMode="auto">
          <a:xfrm>
            <a:off x="891605"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
        <p:nvSpPr>
          <p:cNvPr id="12" name="Rectangle 11"/>
          <p:cNvSpPr/>
          <p:nvPr/>
        </p:nvSpPr>
        <p:spPr bwMode="auto">
          <a:xfrm>
            <a:off x="3627437"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
        <p:nvSpPr>
          <p:cNvPr id="13" name="Rectangle 12"/>
          <p:cNvSpPr/>
          <p:nvPr/>
        </p:nvSpPr>
        <p:spPr bwMode="auto">
          <a:xfrm>
            <a:off x="6363269" y="1744662"/>
            <a:ext cx="22860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16" name="Rectangle 15"/>
          <p:cNvSpPr/>
          <p:nvPr/>
        </p:nvSpPr>
        <p:spPr>
          <a:xfrm>
            <a:off x="6363268" y="3447847"/>
            <a:ext cx="2270635" cy="646331"/>
          </a:xfrm>
          <a:prstGeom prst="rect">
            <a:avLst/>
          </a:prstGeom>
        </p:spPr>
        <p:txBody>
          <a:bodyPr wrap="square">
            <a:spAutoFit/>
          </a:bodyPr>
          <a:lstStyle/>
          <a:p>
            <a:pPr algn="ctr"/>
            <a:r>
              <a:rPr lang="en-US" i="1" dirty="0">
                <a:solidFill>
                  <a:schemeClr val="bg1"/>
                </a:solidFill>
              </a:rPr>
              <a:t>Vendor VM extensions </a:t>
            </a:r>
          </a:p>
        </p:txBody>
      </p:sp>
      <p:sp>
        <p:nvSpPr>
          <p:cNvPr id="17"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spTree>
    <p:extLst>
      <p:ext uri="{BB962C8B-B14F-4D97-AF65-F5344CB8AC3E}">
        <p14:creationId xmlns:p14="http://schemas.microsoft.com/office/powerpoint/2010/main" val="99687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Extensions</a:t>
            </a:r>
          </a:p>
        </p:txBody>
      </p:sp>
      <p:sp>
        <p:nvSpPr>
          <p:cNvPr id="3" name="Text Placeholder 2"/>
          <p:cNvSpPr>
            <a:spLocks noGrp="1"/>
          </p:cNvSpPr>
          <p:nvPr>
            <p:ph type="body" sz="quarter" idx="10"/>
          </p:nvPr>
        </p:nvSpPr>
        <p:spPr>
          <a:xfrm>
            <a:off x="274702" y="1211287"/>
            <a:ext cx="10667935" cy="4632037"/>
          </a:xfrm>
        </p:spPr>
        <p:txBody>
          <a:bodyPr/>
          <a:lstStyle/>
          <a:p>
            <a:pPr marL="0" indent="0">
              <a:spcAft>
                <a:spcPts val="600"/>
              </a:spcAft>
              <a:buNone/>
            </a:pPr>
            <a:r>
              <a:rPr lang="en-US" sz="2800" dirty="0">
                <a:solidFill>
                  <a:srgbClr val="0078D7"/>
                </a:solidFill>
              </a:rPr>
              <a:t>Azure VM extensions apply post-deployment configuration and automation tasks to VM images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Post-install software installation</a:t>
            </a:r>
          </a:p>
          <a:p>
            <a:pPr>
              <a:spcAft>
                <a:spcPts val="600"/>
              </a:spcAft>
              <a:buSzPct val="70000"/>
              <a:buFont typeface="Arial" panose="020B0604020202020204" pitchFamily="34" charset="0"/>
              <a:buChar char="•"/>
            </a:pPr>
            <a:r>
              <a:rPr lang="en-US" sz="1800" dirty="0">
                <a:solidFill>
                  <a:srgbClr val="505050"/>
                </a:solidFill>
                <a:latin typeface="+mj-lt"/>
              </a:rPr>
              <a:t>Anti-virus protection</a:t>
            </a:r>
          </a:p>
          <a:p>
            <a:pPr>
              <a:spcAft>
                <a:spcPts val="600"/>
              </a:spcAft>
              <a:buSzPct val="70000"/>
              <a:buFont typeface="Arial" panose="020B0604020202020204" pitchFamily="34" charset="0"/>
              <a:buChar char="•"/>
            </a:pPr>
            <a:r>
              <a:rPr lang="en-US" sz="1800" dirty="0">
                <a:solidFill>
                  <a:srgbClr val="505050"/>
                </a:solidFill>
                <a:latin typeface="+mj-lt"/>
              </a:rPr>
              <a:t>Docker configuration</a:t>
            </a:r>
          </a:p>
          <a:p>
            <a:pPr marL="0" indent="0">
              <a:spcAft>
                <a:spcPts val="1200"/>
              </a:spcAft>
              <a:buNone/>
            </a:pPr>
            <a:r>
              <a:rPr lang="en-US" sz="2800" dirty="0">
                <a:solidFill>
                  <a:srgbClr val="0078D7"/>
                </a:solidFill>
              </a:rPr>
              <a:t>Can be run by using the Azure CLI, PowerShell, Azure Resource Manager templates, and the Azure portal</a:t>
            </a:r>
          </a:p>
          <a:p>
            <a:pPr marL="0" indent="0">
              <a:spcAft>
                <a:spcPts val="1200"/>
              </a:spcAft>
              <a:buNone/>
            </a:pPr>
            <a:r>
              <a:rPr lang="en-US" sz="2800" dirty="0">
                <a:solidFill>
                  <a:srgbClr val="0078D7"/>
                </a:solidFill>
              </a:rPr>
              <a:t>Can be bundled with a new Virtual Machine deployment or run against any existing system</a:t>
            </a:r>
          </a:p>
          <a:p>
            <a:pPr marL="0" indent="0">
              <a:spcAft>
                <a:spcPts val="1200"/>
              </a:spcAft>
              <a:buNone/>
            </a:pPr>
            <a:r>
              <a:rPr lang="en-US" sz="2800" dirty="0">
                <a:solidFill>
                  <a:srgbClr val="0078D7"/>
                </a:solidFill>
              </a:rPr>
              <a:t>In Azure Stack Hub, these are treated no differently than images</a:t>
            </a:r>
          </a:p>
        </p:txBody>
      </p:sp>
    </p:spTree>
    <p:extLst>
      <p:ext uri="{BB962C8B-B14F-4D97-AF65-F5344CB8AC3E}">
        <p14:creationId xmlns:p14="http://schemas.microsoft.com/office/powerpoint/2010/main" val="3327574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7" name="Rectangle 6"/>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91605"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
        <p:nvSpPr>
          <p:cNvPr id="12" name="Rectangle 11"/>
          <p:cNvSpPr/>
          <p:nvPr/>
        </p:nvSpPr>
        <p:spPr bwMode="auto">
          <a:xfrm>
            <a:off x="3627437"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
        <p:nvSpPr>
          <p:cNvPr id="17"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sp>
        <p:nvSpPr>
          <p:cNvPr id="18" name="Rectangle 17"/>
          <p:cNvSpPr/>
          <p:nvPr/>
        </p:nvSpPr>
        <p:spPr bwMode="auto">
          <a:xfrm>
            <a:off x="9190037" y="1744662"/>
            <a:ext cx="22860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19" name="Rectangle 18"/>
          <p:cNvSpPr/>
          <p:nvPr/>
        </p:nvSpPr>
        <p:spPr>
          <a:xfrm>
            <a:off x="9190038" y="3445056"/>
            <a:ext cx="2285999" cy="646331"/>
          </a:xfrm>
          <a:prstGeom prst="rect">
            <a:avLst/>
          </a:prstGeom>
        </p:spPr>
        <p:txBody>
          <a:bodyPr wrap="square">
            <a:spAutoFit/>
          </a:bodyPr>
          <a:lstStyle/>
          <a:p>
            <a:pPr algn="ctr"/>
            <a:r>
              <a:rPr lang="en-US" i="1" dirty="0">
                <a:solidFill>
                  <a:schemeClr val="bg1"/>
                </a:solidFill>
              </a:rPr>
              <a:t>Vendor pre-built solutions</a:t>
            </a:r>
          </a:p>
        </p:txBody>
      </p:sp>
      <p:sp>
        <p:nvSpPr>
          <p:cNvPr id="20" name="Rectangle 19"/>
          <p:cNvSpPr/>
          <p:nvPr/>
        </p:nvSpPr>
        <p:spPr bwMode="auto">
          <a:xfrm>
            <a:off x="6363269" y="1744662"/>
            <a:ext cx="2286000" cy="2743201"/>
          </a:xfrm>
          <a:prstGeom prst="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FFFFFF"/>
              </a:solidFill>
              <a:effectLst/>
              <a:uLnTx/>
              <a:uFillTx/>
              <a:latin typeface="+mj-lt"/>
              <a:ea typeface="+mn-ea"/>
              <a:cs typeface="+mn-cs"/>
            </a:endParaRPr>
          </a:p>
        </p:txBody>
      </p:sp>
    </p:spTree>
    <p:extLst>
      <p:ext uri="{BB962C8B-B14F-4D97-AF65-F5344CB8AC3E}">
        <p14:creationId xmlns:p14="http://schemas.microsoft.com/office/powerpoint/2010/main" val="206651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8" grpId="0" animBg="1"/>
      <p:bldP spid="19"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are solutions?</a:t>
            </a:r>
          </a:p>
        </p:txBody>
      </p:sp>
      <p:sp>
        <p:nvSpPr>
          <p:cNvPr id="6" name="Rectangle 5"/>
          <p:cNvSpPr/>
          <p:nvPr/>
        </p:nvSpPr>
        <p:spPr bwMode="gray">
          <a:xfrm>
            <a:off x="579437" y="2363121"/>
            <a:ext cx="5483085" cy="3115342"/>
          </a:xfrm>
          <a:prstGeom prst="rect">
            <a:avLst/>
          </a:prstGeom>
          <a:noFill/>
          <a:ln w="10795" cap="flat" cmpd="sng" algn="ctr">
            <a:noFill/>
            <a:prstDash val="solid"/>
          </a:ln>
          <a:effectLst/>
        </p:spPr>
        <p:txBody>
          <a:bodyPr lIns="108789" tIns="141427" rIns="108789" bIns="54393" rtlCol="0" anchor="t" anchorCtr="0"/>
          <a:lstStyle/>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third-party software</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ISV and syndicated through Azure Marketplace</a:t>
            </a:r>
            <a:endParaRPr kumimoji="0" lang="en-US" b="1" i="0" u="none" strike="noStrike" kern="0" cap="none" spc="0" normalizeH="0" baseline="0" noProof="0" dirty="0">
              <a:ln>
                <a:noFill/>
              </a:ln>
              <a:solidFill>
                <a:srgbClr val="505050"/>
              </a:solidFill>
              <a:effectLst/>
              <a:uLnTx/>
              <a:uFillTx/>
              <a:latin typeface="+mj-lt"/>
              <a:ea typeface="Segoe UI" panose="020B0502040204020203" pitchFamily="34" charset="0"/>
              <a:cs typeface="Segoe UI" panose="020B0502040204020203" pitchFamily="34" charset="0"/>
            </a:endParaRPr>
          </a:p>
        </p:txBody>
      </p:sp>
      <p:sp>
        <p:nvSpPr>
          <p:cNvPr id="7" name="Rectangle 6"/>
          <p:cNvSpPr>
            <a:spLocks noChangeAspect="1"/>
          </p:cNvSpPr>
          <p:nvPr/>
        </p:nvSpPr>
        <p:spPr bwMode="gray">
          <a:xfrm>
            <a:off x="503237" y="1363662"/>
            <a:ext cx="5486400"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Azure content</a:t>
            </a:r>
          </a:p>
        </p:txBody>
      </p:sp>
      <p:sp>
        <p:nvSpPr>
          <p:cNvPr id="8" name="Rectangle 7"/>
          <p:cNvSpPr/>
          <p:nvPr/>
        </p:nvSpPr>
        <p:spPr bwMode="gray">
          <a:xfrm>
            <a:off x="6523037" y="2369477"/>
            <a:ext cx="5529094" cy="4328183"/>
          </a:xfrm>
          <a:prstGeom prst="rect">
            <a:avLst/>
          </a:prstGeom>
          <a:noFill/>
          <a:ln w="10795" cap="flat" cmpd="sng" algn="ctr">
            <a:noFill/>
            <a:prstDash val="solid"/>
          </a:ln>
          <a:effectLst/>
        </p:spPr>
        <p:txBody>
          <a:bodyPr lIns="108789" tIns="141427" rIns="108789" bIns="54393" rtlCol="0" anchor="t" anchorCtr="0"/>
          <a:lstStyle/>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first or third-party software</a:t>
            </a:r>
          </a:p>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indent="-336145" defTabSz="658795">
              <a:spcAft>
                <a:spcPts val="1200"/>
              </a:spcAft>
              <a:buClr>
                <a:srgbClr val="000000">
                  <a:lumMod val="75000"/>
                  <a:lumOff val="25000"/>
                </a:srgbClr>
              </a:buClr>
              <a:buSzPct val="100000"/>
              <a:buFont typeface="Arial" panose="020B0604020202020204" pitchFamily="34" charset="0"/>
              <a:buChar char="•"/>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customers, built using native Azure Resource Manager tools</a:t>
            </a:r>
            <a:endParaRPr lang="en-US" kern="0" dirty="0">
              <a:solidFill>
                <a:srgbClr val="505050"/>
              </a:solidFill>
              <a:latin typeface="+mj-lt"/>
              <a:ea typeface="Segoe UI" panose="020B0502040204020203" pitchFamily="34" charset="0"/>
              <a:cs typeface="Segoe UI" panose="020B0502040204020203" pitchFamily="34" charset="0"/>
            </a:endParaRPr>
          </a:p>
        </p:txBody>
      </p:sp>
      <p:sp>
        <p:nvSpPr>
          <p:cNvPr id="9" name="Rectangle 8"/>
          <p:cNvSpPr>
            <a:spLocks noChangeAspect="1"/>
          </p:cNvSpPr>
          <p:nvPr/>
        </p:nvSpPr>
        <p:spPr bwMode="gray">
          <a:xfrm>
            <a:off x="6400800" y="1370019"/>
            <a:ext cx="5532437"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Custom content</a:t>
            </a:r>
          </a:p>
        </p:txBody>
      </p:sp>
      <p:cxnSp>
        <p:nvCxnSpPr>
          <p:cNvPr id="4" name="Straight Connector 3">
            <a:extLst>
              <a:ext uri="{FF2B5EF4-FFF2-40B4-BE49-F238E27FC236}">
                <a16:creationId xmlns:a16="http://schemas.microsoft.com/office/drawing/2014/main" id="{29D63779-058D-423D-A58D-0CD49D103B4E}"/>
              </a:ext>
            </a:extLst>
          </p:cNvPr>
          <p:cNvCxnSpPr/>
          <p:nvPr/>
        </p:nvCxnSpPr>
        <p:spPr>
          <a:xfrm>
            <a:off x="6556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8CE134-E184-4DD5-B211-81C8B9C76D45}"/>
              </a:ext>
            </a:extLst>
          </p:cNvPr>
          <p:cNvCxnSpPr/>
          <p:nvPr/>
        </p:nvCxnSpPr>
        <p:spPr>
          <a:xfrm>
            <a:off x="65992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999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959" y="2201858"/>
            <a:ext cx="2286000" cy="3124197"/>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FFFF"/>
                </a:solidFill>
                <a:effectLst/>
                <a:uLnTx/>
                <a:uFillTx/>
                <a:latin typeface="+mj-lt"/>
              </a:rPr>
              <a:t>ARM Templates</a:t>
            </a:r>
            <a:endParaRPr kumimoji="0" lang="en-US" sz="2400" i="0" u="none" strike="noStrike" kern="1200" cap="none" spc="0" normalizeH="0" baseline="0" noProof="0" dirty="0">
              <a:ln>
                <a:noFill/>
              </a:ln>
              <a:solidFill>
                <a:srgbClr val="FFFFFF"/>
              </a:solidFill>
              <a:effectLst/>
              <a:uLnTx/>
              <a:uFillTx/>
              <a:latin typeface="+mj-lt"/>
            </a:endParaRPr>
          </a:p>
        </p:txBody>
      </p:sp>
      <p:sp>
        <p:nvSpPr>
          <p:cNvPr id="5" name="Rectangle 4"/>
          <p:cNvSpPr/>
          <p:nvPr/>
        </p:nvSpPr>
        <p:spPr bwMode="auto">
          <a:xfrm>
            <a:off x="3566318" y="2201862"/>
            <a:ext cx="2286000" cy="3124197"/>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VM Extensions</a:t>
            </a:r>
          </a:p>
        </p:txBody>
      </p:sp>
      <p:sp>
        <p:nvSpPr>
          <p:cNvPr id="6" name="Rectangle 5"/>
          <p:cNvSpPr/>
          <p:nvPr/>
        </p:nvSpPr>
        <p:spPr bwMode="auto">
          <a:xfrm>
            <a:off x="9571037" y="2201859"/>
            <a:ext cx="2362200" cy="3124197"/>
          </a:xfrm>
          <a:prstGeom prst="rect">
            <a:avLst/>
          </a:prstGeom>
          <a:solidFill>
            <a:schemeClr val="tx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Gallery Packages</a:t>
            </a:r>
          </a:p>
          <a:p>
            <a:pPr marL="228600" indent="-228600">
              <a:buFont typeface="+mj-lt"/>
              <a:buAutoNum type="arabicPeriod"/>
            </a:pPr>
            <a:r>
              <a:rPr lang="en-US" dirty="0">
                <a:latin typeface="+mj-lt"/>
              </a:rPr>
              <a:t>ARM Template</a:t>
            </a:r>
          </a:p>
          <a:p>
            <a:pPr marL="228600" indent="-228600">
              <a:buFont typeface="+mj-lt"/>
              <a:buAutoNum type="arabicPeriod"/>
            </a:pPr>
            <a:r>
              <a:rPr lang="en-US" dirty="0">
                <a:latin typeface="+mj-lt"/>
              </a:rPr>
              <a:t>Icons</a:t>
            </a:r>
          </a:p>
          <a:p>
            <a:pPr marL="228600" indent="-228600">
              <a:buFont typeface="+mj-lt"/>
              <a:buAutoNum type="arabicPeriod"/>
            </a:pPr>
            <a:r>
              <a:rPr lang="en-US" dirty="0">
                <a:latin typeface="+mj-lt"/>
              </a:rPr>
              <a:t>Marketing text</a:t>
            </a:r>
          </a:p>
          <a:p>
            <a:pPr marL="228600" indent="-228600">
              <a:buFont typeface="+mj-lt"/>
              <a:buAutoNum type="arabicPeriod"/>
            </a:pPr>
            <a:r>
              <a:rPr lang="en-US" dirty="0">
                <a:latin typeface="+mj-lt"/>
              </a:rPr>
              <a:t>Manifest file which describes how the UI will look</a:t>
            </a:r>
          </a:p>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mn-ea"/>
              <a:cs typeface="+mn-cs"/>
            </a:endParaRPr>
          </a:p>
        </p:txBody>
      </p:sp>
      <p:sp>
        <p:nvSpPr>
          <p:cNvPr id="7" name="Rectangle 6"/>
          <p:cNvSpPr/>
          <p:nvPr/>
        </p:nvSpPr>
        <p:spPr bwMode="auto">
          <a:xfrm>
            <a:off x="6568677" y="2201858"/>
            <a:ext cx="2286000" cy="3124197"/>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Artifacts</a:t>
            </a:r>
          </a:p>
          <a:p>
            <a:pPr marL="0" marR="0" lvl="0" indent="0" algn="l" defTabSz="932208"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mj-lt"/>
              </a:rPr>
              <a:t>e.g. VM Image</a:t>
            </a:r>
            <a:endParaRPr kumimoji="0" lang="en-US" i="0" u="none" strike="noStrike" kern="1200" cap="none" spc="0" normalizeH="0" baseline="0" noProof="0" dirty="0">
              <a:ln>
                <a:noFill/>
              </a:ln>
              <a:solidFill>
                <a:srgbClr val="FFFFFF"/>
              </a:solidFill>
              <a:effectLst/>
              <a:uLnTx/>
              <a:uFillTx/>
              <a:latin typeface="+mj-lt"/>
              <a:ea typeface="+mn-ea"/>
              <a:cs typeface="+mn-cs"/>
            </a:endParaRPr>
          </a:p>
        </p:txBody>
      </p:sp>
      <p:sp>
        <p:nvSpPr>
          <p:cNvPr id="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What is required for a solution?</a:t>
            </a:r>
          </a:p>
        </p:txBody>
      </p:sp>
    </p:spTree>
    <p:extLst>
      <p:ext uri="{BB962C8B-B14F-4D97-AF65-F5344CB8AC3E}">
        <p14:creationId xmlns:p14="http://schemas.microsoft.com/office/powerpoint/2010/main" val="1335839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05645" y="4795377"/>
            <a:ext cx="6630829" cy="2199147"/>
          </a:xfrm>
          <a:prstGeom prst="rect">
            <a:avLst/>
          </a:prstGeom>
        </p:spPr>
      </p:pic>
      <p:sp>
        <p:nvSpPr>
          <p:cNvPr id="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ARM templates</a:t>
            </a:r>
          </a:p>
        </p:txBody>
      </p:sp>
      <p:sp>
        <p:nvSpPr>
          <p:cNvPr id="10" name="Text Placeholder 7"/>
          <p:cNvSpPr txBox="1">
            <a:spLocks/>
          </p:cNvSpPr>
          <p:nvPr/>
        </p:nvSpPr>
        <p:spPr>
          <a:xfrm>
            <a:off x="274639" y="1439862"/>
            <a:ext cx="7848600" cy="2133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Arial" pitchFamily="34" charset="0"/>
              <a:buNone/>
            </a:pPr>
            <a:r>
              <a:rPr lang="en-US" sz="2800" dirty="0">
                <a:solidFill>
                  <a:srgbClr val="0078D7"/>
                </a:solidFill>
              </a:rPr>
              <a:t>Declarative model based specification of resources and their configuration, code, and extensions</a:t>
            </a:r>
          </a:p>
          <a:p>
            <a:pPr>
              <a:lnSpc>
                <a:spcPct val="100000"/>
              </a:lnSpc>
              <a:spcBef>
                <a:spcPts val="0"/>
              </a:spcBef>
              <a:spcAft>
                <a:spcPts val="600"/>
              </a:spcAft>
            </a:pPr>
            <a:r>
              <a:rPr lang="en-US" sz="1800" dirty="0">
                <a:solidFill>
                  <a:srgbClr val="505050"/>
                </a:solidFill>
              </a:rPr>
              <a:t>Idempotent </a:t>
            </a:r>
          </a:p>
          <a:p>
            <a:pPr>
              <a:lnSpc>
                <a:spcPct val="100000"/>
              </a:lnSpc>
              <a:spcBef>
                <a:spcPts val="0"/>
              </a:spcBef>
              <a:spcAft>
                <a:spcPts val="600"/>
              </a:spcAft>
            </a:pPr>
            <a:r>
              <a:rPr lang="en-US" sz="1800" dirty="0">
                <a:solidFill>
                  <a:srgbClr val="505050"/>
                </a:solidFill>
              </a:rPr>
              <a:t>Consistent deployment</a:t>
            </a:r>
          </a:p>
          <a:p>
            <a:pPr>
              <a:lnSpc>
                <a:spcPct val="100000"/>
              </a:lnSpc>
              <a:spcBef>
                <a:spcPts val="0"/>
              </a:spcBef>
              <a:spcAft>
                <a:spcPts val="600"/>
              </a:spcAft>
            </a:pPr>
            <a:r>
              <a:rPr lang="en-US" sz="1800" dirty="0">
                <a:solidFill>
                  <a:srgbClr val="505050"/>
                </a:solidFill>
              </a:rPr>
              <a:t>Source file, checked-in</a:t>
            </a:r>
          </a:p>
          <a:p>
            <a:pPr>
              <a:lnSpc>
                <a:spcPct val="100000"/>
              </a:lnSpc>
              <a:spcBef>
                <a:spcPts val="0"/>
              </a:spcBef>
              <a:spcAft>
                <a:spcPts val="600"/>
              </a:spcAft>
            </a:pPr>
            <a:r>
              <a:rPr lang="en-US" sz="1800" dirty="0">
                <a:solidFill>
                  <a:srgbClr val="505050"/>
                </a:solidFill>
              </a:rPr>
              <a:t>Parameterized input / output</a:t>
            </a:r>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580437" y="0"/>
            <a:ext cx="3858532" cy="4795378"/>
          </a:xfrm>
          <a:prstGeom prst="rect">
            <a:avLst/>
          </a:prstGeom>
        </p:spPr>
      </p:pic>
      <p:sp>
        <p:nvSpPr>
          <p:cNvPr id="12" name="Rectangle 11"/>
          <p:cNvSpPr/>
          <p:nvPr/>
        </p:nvSpPr>
        <p:spPr bwMode="auto">
          <a:xfrm>
            <a:off x="655637"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mj-lt"/>
              </a:rPr>
              <a:t>Templates</a:t>
            </a:r>
          </a:p>
        </p:txBody>
      </p:sp>
    </p:spTree>
    <p:extLst>
      <p:ext uri="{BB962C8B-B14F-4D97-AF65-F5344CB8AC3E}">
        <p14:creationId xmlns:p14="http://schemas.microsoft.com/office/powerpoint/2010/main" val="12867854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Parameters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18037" y="982663"/>
            <a:ext cx="2590800" cy="5486400"/>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8037" y="295583"/>
            <a:ext cx="2763181" cy="6261156"/>
          </a:xfrm>
          <a:prstGeom prst="rect">
            <a:avLst/>
          </a:prstGeom>
        </p:spPr>
      </p:pic>
      <p:sp>
        <p:nvSpPr>
          <p:cNvPr id="15" name="Rectangle 14"/>
          <p:cNvSpPr/>
          <p:nvPr/>
        </p:nvSpPr>
        <p:spPr bwMode="auto">
          <a:xfrm>
            <a:off x="7285037" y="1058862"/>
            <a:ext cx="96180" cy="19050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0758" y="295582"/>
            <a:ext cx="2763181" cy="6261156"/>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01019" y="930774"/>
            <a:ext cx="2546418" cy="1652088"/>
          </a:xfrm>
          <a:prstGeom prst="rect">
            <a:avLst/>
          </a:prstGeom>
        </p:spPr>
      </p:pic>
      <p:sp>
        <p:nvSpPr>
          <p:cNvPr id="16" name="Title 3">
            <a:extLst>
              <a:ext uri="{FF2B5EF4-FFF2-40B4-BE49-F238E27FC236}">
                <a16:creationId xmlns:a16="http://schemas.microsoft.com/office/drawing/2014/main" id="{EC5558F5-A328-4A8E-9283-BE1F26DDB2AF}"/>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2" name="Rectangle 11">
            <a:extLst>
              <a:ext uri="{FF2B5EF4-FFF2-40B4-BE49-F238E27FC236}">
                <a16:creationId xmlns:a16="http://schemas.microsoft.com/office/drawing/2014/main" id="{6E9AE6E3-0D2D-477D-8740-3FC49D3D11D2}"/>
              </a:ext>
            </a:extLst>
          </p:cNvPr>
          <p:cNvSpPr/>
          <p:nvPr/>
        </p:nvSpPr>
        <p:spPr bwMode="auto">
          <a:xfrm>
            <a:off x="3759059" y="-567962"/>
            <a:ext cx="4308755" cy="90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6D80F102-8AF6-4C1F-9C54-881F7E9B3873}"/>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163313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4754E-6 1.45256E-7 L -1.44754E-6 -0.77621 " pathEditMode="relative" rAng="0" ptsTypes="AA">
                                      <p:cBhvr>
                                        <p:cTn id="6" dur="2000" fill="hold"/>
                                        <p:tgtEl>
                                          <p:spTgt spid="11"/>
                                        </p:tgtEl>
                                        <p:attrNameLst>
                                          <p:attrName>ppt_x</p:attrName>
                                          <p:attrName>ppt_y</p:attrName>
                                        </p:attrNameLst>
                                      </p:cBhvr>
                                      <p:rCtr x="0" y="-38811"/>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735262"/>
            <a:ext cx="11887200" cy="1181862"/>
          </a:xfrm>
        </p:spPr>
        <p:txBody>
          <a:bodyPr/>
          <a:lstStyle/>
          <a:p>
            <a:r>
              <a:rPr lang="en-US" sz="7200" dirty="0"/>
              <a:t>Azure Marketplace 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err="1">
                <a:ln w="3175">
                  <a:noFill/>
                </a:ln>
                <a:solidFill>
                  <a:srgbClr val="505050"/>
                </a:solidFill>
                <a:effectLst/>
                <a:uLnTx/>
                <a:uFillTx/>
                <a:latin typeface="+mj-lt"/>
                <a:ea typeface="+mn-ea"/>
                <a:cs typeface="Segoe UI" pitchFamily="34" charset="0"/>
              </a:rPr>
              <a:t>apiVersion</a:t>
            </a:r>
            <a:endPar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endParaRPr>
          </a:p>
        </p:txBody>
      </p:sp>
      <p:pic>
        <p:nvPicPr>
          <p:cNvPr id="9" name="Picture 8"/>
          <p:cNvPicPr>
            <a:picLocks noChangeAspect="1"/>
          </p:cNvPicPr>
          <p:nvPr/>
        </p:nvPicPr>
        <p:blipFill>
          <a:blip r:embed="rId3"/>
          <a:stretch>
            <a:fillRect/>
          </a:stretch>
        </p:blipFill>
        <p:spPr>
          <a:xfrm>
            <a:off x="4605924" y="1934191"/>
            <a:ext cx="6934200" cy="4306271"/>
          </a:xfrm>
          <a:prstGeom prst="rect">
            <a:avLst/>
          </a:prstGeom>
        </p:spPr>
      </p:pic>
      <p:sp>
        <p:nvSpPr>
          <p:cNvPr id="19" name="TextBox 18"/>
          <p:cNvSpPr txBox="1"/>
          <p:nvPr/>
        </p:nvSpPr>
        <p:spPr>
          <a:xfrm>
            <a:off x="4084638" y="511865"/>
            <a:ext cx="7693598" cy="15511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Get-</a:t>
            </a:r>
            <a:r>
              <a:rPr kumimoji="0" lang="en-US" sz="1800" b="0" i="0" u="none" strike="noStrike" kern="0" cap="none" spc="0" normalizeH="0" baseline="0" noProof="0" dirty="0" err="1">
                <a:ln>
                  <a:noFill/>
                </a:ln>
                <a:solidFill>
                  <a:schemeClr val="bg2">
                    <a:lumMod val="50000"/>
                  </a:schemeClr>
                </a:solidFill>
                <a:effectLst/>
                <a:uLnTx/>
                <a:uFillTx/>
                <a:latin typeface="Consolas" panose="020B0609020204030204" pitchFamily="49" charset="0"/>
              </a:rPr>
              <a:t>AzureRmResourceProvider</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 </a:t>
            </a:r>
            <a:r>
              <a:rPr kumimoji="0" lang="en-US" sz="1800" b="0" i="0" u="none" strike="noStrike" kern="0" cap="none" spc="0" normalizeH="0" baseline="0" noProof="0" dirty="0">
                <a:ln>
                  <a:noFill/>
                </a:ln>
                <a:solidFill>
                  <a:schemeClr val="bg2">
                    <a:lumMod val="50000"/>
                  </a:schemeClr>
                </a:solidFill>
                <a:effectLst/>
                <a:uLnTx/>
                <a:uFillTx/>
                <a:latin typeface="Consolas" panose="020B0609020204030204" pitchFamily="49" charset="0"/>
              </a:rPr>
              <a:t>Select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ProviderNamespace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-Expand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ResourceTypes</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 </a:t>
            </a:r>
            <a:r>
              <a:rPr kumimoji="0" lang="en-US" sz="1800" b="0" i="0" u="none" strike="noStrike" kern="0" cap="none" spc="0" normalizeH="0" baseline="0" noProof="0" dirty="0">
                <a:ln>
                  <a:noFill/>
                </a:ln>
                <a:solidFill>
                  <a:srgbClr val="0078D7"/>
                </a:solidFill>
                <a:effectLst/>
                <a:uLnTx/>
                <a:uFillTx/>
                <a:latin typeface="Consolas" panose="020B0609020204030204" pitchFamily="49" charset="0"/>
              </a:rPr>
              <a:t>FT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Providernamespace</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ResourceTypeName</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r>
              <a:rPr kumimoji="0" lang="en-US" sz="1800" b="0" i="0" u="none" strike="noStrike" kern="0" cap="none" spc="0" normalizeH="0" baseline="0" noProof="0" dirty="0" err="1">
                <a:ln>
                  <a:noFill/>
                </a:ln>
                <a:solidFill>
                  <a:srgbClr val="B4009E"/>
                </a:solidFill>
                <a:effectLst/>
                <a:uLnTx/>
                <a:uFillTx/>
                <a:latin typeface="Consolas" panose="020B0609020204030204" pitchFamily="49" charset="0"/>
              </a:rPr>
              <a:t>ApiVersions</a:t>
            </a:r>
            <a:r>
              <a:rPr kumimoji="0" lang="en-US" sz="1800" b="0" i="0" u="none" strike="noStrike" kern="0" cap="none" spc="0" normalizeH="0" baseline="0" noProof="0" dirty="0">
                <a:ln>
                  <a:noFill/>
                </a:ln>
                <a:solidFill>
                  <a:srgbClr val="B4009E"/>
                </a:solidFill>
                <a:effectLst/>
                <a:uLnTx/>
                <a:uFillTx/>
                <a:latin typeface="Consolas" panose="020B0609020204030204" pitchFamily="49" charset="0"/>
              </a:rPr>
              <a:t> </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endParaRPr>
          </a:p>
        </p:txBody>
      </p:sp>
      <p:sp>
        <p:nvSpPr>
          <p:cNvPr id="11" name="Title 3">
            <a:extLst>
              <a:ext uri="{FF2B5EF4-FFF2-40B4-BE49-F238E27FC236}">
                <a16:creationId xmlns:a16="http://schemas.microsoft.com/office/drawing/2014/main" id="{71FF803B-B5F1-4209-AF2C-ED7FD3EC8D2B}"/>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2" name="Rectangle 11">
            <a:extLst>
              <a:ext uri="{FF2B5EF4-FFF2-40B4-BE49-F238E27FC236}">
                <a16:creationId xmlns:a16="http://schemas.microsoft.com/office/drawing/2014/main" id="{A34B1012-3D6F-4207-A269-612E0F3AF73F}"/>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3197076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84C-AB78-4CDC-A7A0-7D045E2A1100}"/>
              </a:ext>
            </a:extLst>
          </p:cNvPr>
          <p:cNvSpPr>
            <a:spLocks noGrp="1"/>
          </p:cNvSpPr>
          <p:nvPr>
            <p:ph type="title"/>
          </p:nvPr>
        </p:nvSpPr>
        <p:spPr/>
        <p:txBody>
          <a:bodyPr/>
          <a:lstStyle/>
          <a:p>
            <a:r>
              <a:rPr lang="en-US">
                <a:solidFill>
                  <a:srgbClr val="505050"/>
                </a:solidFill>
              </a:rPr>
              <a:t>API Profiles</a:t>
            </a:r>
            <a:br>
              <a:rPr lang="en-US">
                <a:solidFill>
                  <a:srgbClr val="505050"/>
                </a:solidFill>
              </a:rPr>
            </a:br>
            <a:endParaRPr lang="en-US"/>
          </a:p>
        </p:txBody>
      </p:sp>
      <p:sp>
        <p:nvSpPr>
          <p:cNvPr id="3" name="Text Placeholder 2">
            <a:extLst>
              <a:ext uri="{FF2B5EF4-FFF2-40B4-BE49-F238E27FC236}">
                <a16:creationId xmlns:a16="http://schemas.microsoft.com/office/drawing/2014/main" id="{B08C5067-F4C6-4912-ABB6-10193D9EAA89}"/>
              </a:ext>
            </a:extLst>
          </p:cNvPr>
          <p:cNvSpPr>
            <a:spLocks noGrp="1"/>
          </p:cNvSpPr>
          <p:nvPr>
            <p:ph type="body" sz="quarter" idx="10"/>
          </p:nvPr>
        </p:nvSpPr>
        <p:spPr>
          <a:xfrm>
            <a:off x="274638" y="1212850"/>
            <a:ext cx="11888787" cy="3730252"/>
          </a:xfrm>
        </p:spPr>
        <p:txBody>
          <a:bodyPr/>
          <a:lstStyle/>
          <a:p>
            <a:r>
              <a:rPr lang="en-US"/>
              <a:t>Represent a set of Resource Providers and APIs</a:t>
            </a:r>
          </a:p>
          <a:p>
            <a:r>
              <a:rPr lang="en-US"/>
              <a:t>Can create a template to span multiple clouds	</a:t>
            </a:r>
          </a:p>
          <a:p>
            <a:r>
              <a:rPr lang="en-US"/>
              <a:t>Align Application to the Profile</a:t>
            </a:r>
          </a:p>
          <a:p>
            <a:r>
              <a:rPr lang="en-US"/>
              <a:t>The SDK converts to correct API version per RP</a:t>
            </a:r>
          </a:p>
          <a:p>
            <a:r>
              <a:rPr lang="en-US"/>
              <a:t>Profiles are released 4 times a year</a:t>
            </a:r>
          </a:p>
          <a:p>
            <a:endParaRPr lang="en-US"/>
          </a:p>
        </p:txBody>
      </p:sp>
      <p:sp>
        <p:nvSpPr>
          <p:cNvPr id="4" name="Title 3">
            <a:extLst>
              <a:ext uri="{FF2B5EF4-FFF2-40B4-BE49-F238E27FC236}">
                <a16:creationId xmlns:a16="http://schemas.microsoft.com/office/drawing/2014/main" id="{7D122DAF-A780-4FE9-AC68-C6DFD5EF89A7}"/>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0078D7"/>
                </a:solidFill>
              </a:rPr>
              <a:t>Best practices</a:t>
            </a:r>
          </a:p>
        </p:txBody>
      </p:sp>
      <p:sp>
        <p:nvSpPr>
          <p:cNvPr id="5" name="Rectangle 4">
            <a:extLst>
              <a:ext uri="{FF2B5EF4-FFF2-40B4-BE49-F238E27FC236}">
                <a16:creationId xmlns:a16="http://schemas.microsoft.com/office/drawing/2014/main" id="{1DAB6B2F-4EEF-4DC8-ACE3-E2107764F83C}"/>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a:solidFill>
                  <a:srgbClr val="FFFFFF"/>
                </a:solidFill>
                <a:latin typeface="+mj-lt"/>
              </a:rPr>
              <a:t>Templates</a:t>
            </a:r>
          </a:p>
        </p:txBody>
      </p:sp>
      <p:sp>
        <p:nvSpPr>
          <p:cNvPr id="6" name="Rectangle 5">
            <a:extLst>
              <a:ext uri="{FF2B5EF4-FFF2-40B4-BE49-F238E27FC236}">
                <a16:creationId xmlns:a16="http://schemas.microsoft.com/office/drawing/2014/main" id="{5EA213AB-D5F5-43C9-8B62-3085F8A5ED5F}"/>
              </a:ext>
            </a:extLst>
          </p:cNvPr>
          <p:cNvSpPr/>
          <p:nvPr/>
        </p:nvSpPr>
        <p:spPr>
          <a:xfrm>
            <a:off x="640952" y="6436797"/>
            <a:ext cx="2901756" cy="369332"/>
          </a:xfrm>
          <a:prstGeom prst="rect">
            <a:avLst/>
          </a:prstGeom>
        </p:spPr>
        <p:txBody>
          <a:bodyPr wrap="none">
            <a:spAutoFit/>
          </a:bodyPr>
          <a:lstStyle/>
          <a:p>
            <a:r>
              <a:rPr lang="en-US">
                <a:hlinkClick r:id="rId3"/>
              </a:rPr>
              <a:t>aka.ms/AzureStack/Profiles</a:t>
            </a:r>
            <a:r>
              <a:rPr lang="en-US"/>
              <a:t> </a:t>
            </a:r>
          </a:p>
        </p:txBody>
      </p:sp>
      <p:sp>
        <p:nvSpPr>
          <p:cNvPr id="7" name="Rectangle 6">
            <a:extLst>
              <a:ext uri="{FF2B5EF4-FFF2-40B4-BE49-F238E27FC236}">
                <a16:creationId xmlns:a16="http://schemas.microsoft.com/office/drawing/2014/main" id="{D723D402-7E58-4663-ADD8-C27180B30391}"/>
              </a:ext>
            </a:extLst>
          </p:cNvPr>
          <p:cNvSpPr/>
          <p:nvPr/>
        </p:nvSpPr>
        <p:spPr>
          <a:xfrm>
            <a:off x="4831160" y="5690232"/>
            <a:ext cx="6934200" cy="954107"/>
          </a:xfrm>
          <a:prstGeom prst="rect">
            <a:avLst/>
          </a:prstGeom>
        </p:spPr>
        <p:txBody>
          <a:bodyPr wrap="square">
            <a:spAutoFit/>
          </a:bodyPr>
          <a:lstStyle/>
          <a:p>
            <a:r>
              <a:rPr lang="en-US" sz="2800" i="1">
                <a:solidFill>
                  <a:schemeClr val="accent6">
                    <a:lumMod val="50000"/>
                  </a:schemeClr>
                </a:solidFill>
              </a:rPr>
              <a:t>Code Samples in</a:t>
            </a:r>
          </a:p>
          <a:p>
            <a:r>
              <a:rPr lang="en-US" sz="2800">
                <a:solidFill>
                  <a:schemeClr val="accent6">
                    <a:lumMod val="50000"/>
                  </a:schemeClr>
                </a:solidFill>
              </a:rPr>
              <a:t>.NET, PowerShell, CLI, GO, Ruby, Python</a:t>
            </a:r>
          </a:p>
        </p:txBody>
      </p:sp>
    </p:spTree>
    <p:extLst>
      <p:ext uri="{BB962C8B-B14F-4D97-AF65-F5344CB8AC3E}">
        <p14:creationId xmlns:p14="http://schemas.microsoft.com/office/powerpoint/2010/main" val="30311440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StackResourceProviderAPIVers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07" y="312737"/>
            <a:ext cx="12504179" cy="6994525"/>
          </a:xfrm>
          <a:prstGeom prst="rect">
            <a:avLst/>
          </a:prstGeom>
        </p:spPr>
      </p:pic>
    </p:spTree>
    <p:extLst>
      <p:ext uri="{BB962C8B-B14F-4D97-AF65-F5344CB8AC3E}">
        <p14:creationId xmlns:p14="http://schemas.microsoft.com/office/powerpoint/2010/main" val="2213389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26324" y="65121"/>
            <a:ext cx="7677503" cy="1037207"/>
          </a:xfrm>
          <a:prstGeom prst="rect">
            <a:avLst/>
          </a:prstGeom>
          <a:solidFill>
            <a:schemeClr val="bg1">
              <a:lumMod val="95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"location": "</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West US</a:t>
            </a: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"location": "</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resourceGroup</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().location]</a:t>
            </a: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a:t>
            </a:r>
          </a:p>
        </p:txBody>
      </p:sp>
      <p:cxnSp>
        <p:nvCxnSpPr>
          <p:cNvPr id="12" name="Straight Connector 11"/>
          <p:cNvCxnSpPr>
            <a:cxnSpLocks/>
          </p:cNvCxnSpPr>
          <p:nvPr/>
        </p:nvCxnSpPr>
        <p:spPr>
          <a:xfrm>
            <a:off x="4285459" y="1287462"/>
            <a:ext cx="7753703" cy="0"/>
          </a:xfrm>
          <a:prstGeom prst="line">
            <a:avLst/>
          </a:prstGeom>
          <a:ln>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26324" y="1483328"/>
            <a:ext cx="7677503" cy="5466112"/>
          </a:xfrm>
          <a:prstGeom prst="rect">
            <a:avLst/>
          </a:prstGeom>
          <a:solidFill>
            <a:schemeClr val="bg1">
              <a:lumMod val="95000"/>
            </a:schemeClr>
          </a:solid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"name":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uri</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concat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'http://',variables('</a:t>
            </a:r>
            <a:r>
              <a:rPr kumimoji="0" lang="en-US" sz="2400" b="0" i="0" u="none" strike="sngStrike" kern="0" cap="none" spc="0" normalizeH="0" baseline="0" noProof="0" dirty="0" err="1">
                <a:ln>
                  <a:noFill/>
                </a:ln>
                <a:solidFill>
                  <a:srgbClr val="FF0000"/>
                </a:solidFill>
                <a:effectLst/>
                <a:uLnTx/>
                <a:uFillTx/>
                <a:latin typeface="Consolas" panose="020B0609020204030204" pitchFamily="49" charset="0"/>
              </a:rPr>
              <a:t>storageAccountName</a:t>
            </a: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sngStrike" kern="0" cap="none" spc="0" normalizeH="0" baseline="0" noProof="0" dirty="0">
                <a:ln>
                  <a:noFill/>
                </a:ln>
                <a:solidFill>
                  <a:srgbClr val="FF0000"/>
                </a:solidFill>
                <a:effectLst/>
                <a:uLnTx/>
                <a:uFillTx/>
                <a:latin typeface="Consolas" panose="020B0609020204030204" pitchFamily="49" charset="0"/>
              </a:rPr>
              <a:t>'.blob.core.windows.net/'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concat</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reference(variables('</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storageAccountName</a:t>
            </a: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onsolas" panose="020B0609020204030204" pitchFamily="49" charset="0"/>
              </a:rPr>
              <a:t>'2015-06-15').</a:t>
            </a:r>
            <a:r>
              <a:rPr kumimoji="0" lang="en-US" sz="2400" b="0" i="0" u="none" strike="noStrike" kern="0" cap="none" spc="0" normalizeH="0" baseline="0" noProof="0" dirty="0" err="1">
                <a:ln>
                  <a:noFill/>
                </a:ln>
                <a:solidFill>
                  <a:srgbClr val="FF0000"/>
                </a:solidFill>
                <a:effectLst/>
                <a:uLnTx/>
                <a:uFillTx/>
                <a:latin typeface="Consolas" panose="020B0609020204030204" pitchFamily="49" charset="0"/>
              </a:rPr>
              <a:t>primaryEndpoints.blob</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 '</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r>
              <a:rPr kumimoji="0" lang="en-US" sz="2400" b="0" i="0" u="none" strike="noStrike" kern="0" cap="none" spc="0" normalizeH="0" baseline="0" noProof="0" dirty="0" err="1">
                <a:ln>
                  <a:noFill/>
                </a:ln>
                <a:solidFill>
                  <a:sysClr val="windowText" lastClr="000000"/>
                </a:solidFill>
                <a:effectLst/>
                <a:uLnTx/>
                <a:uFillTx/>
                <a:latin typeface="Consolas" panose="020B0609020204030204" pitchFamily="49" charset="0"/>
              </a:rPr>
              <a:t>osdisk.vhd</a:t>
            </a:r>
            <a:r>
              <a:rPr kumimoji="0" lang="en-US" sz="2400" b="0" i="0" u="none" strike="noStrike" kern="0" cap="none" spc="0" normalizeH="0" baseline="0" noProof="0" dirty="0">
                <a:ln>
                  <a:noFill/>
                </a:ln>
                <a:solidFill>
                  <a:sysClr val="windowText" lastClr="000000"/>
                </a:solidFill>
                <a:effectLst/>
                <a:uLnTx/>
                <a:uFillTx/>
                <a:latin typeface="Consolas" panose="020B0609020204030204" pitchFamily="49" charset="0"/>
              </a:rPr>
              <a:t>')]"</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p:txBody>
      </p:sp>
      <p:sp>
        <p:nvSpPr>
          <p:cNvPr id="11" name="Title 3">
            <a:extLst>
              <a:ext uri="{FF2B5EF4-FFF2-40B4-BE49-F238E27FC236}">
                <a16:creationId xmlns:a16="http://schemas.microsoft.com/office/drawing/2014/main" id="{923DC1B7-5492-4376-8B53-814922C322D0}"/>
              </a:ext>
            </a:extLst>
          </p:cNvPr>
          <p:cNvSpPr txBox="1">
            <a:spLocks/>
          </p:cNvSpPr>
          <p:nvPr/>
        </p:nvSpPr>
        <p:spPr>
          <a:xfrm>
            <a:off x="468592" y="373062"/>
            <a:ext cx="7772400" cy="914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Endpoints</a:t>
            </a:r>
          </a:p>
        </p:txBody>
      </p:sp>
      <p:sp>
        <p:nvSpPr>
          <p:cNvPr id="14" name="Title 3">
            <a:extLst>
              <a:ext uri="{FF2B5EF4-FFF2-40B4-BE49-F238E27FC236}">
                <a16:creationId xmlns:a16="http://schemas.microsoft.com/office/drawing/2014/main" id="{940B47EF-A0D4-46E3-AF46-A09FC30739F2}"/>
              </a:ext>
            </a:extLst>
          </p:cNvPr>
          <p:cNvSpPr txBox="1">
            <a:spLocks/>
          </p:cNvSpPr>
          <p:nvPr/>
        </p:nvSpPr>
        <p:spPr>
          <a:xfrm>
            <a:off x="671115" y="4487863"/>
            <a:ext cx="2453878" cy="5334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0078D7"/>
                </a:solidFill>
              </a:rPr>
              <a:t>Best practices</a:t>
            </a:r>
          </a:p>
        </p:txBody>
      </p:sp>
      <p:sp>
        <p:nvSpPr>
          <p:cNvPr id="15" name="Rectangle 14">
            <a:extLst>
              <a:ext uri="{FF2B5EF4-FFF2-40B4-BE49-F238E27FC236}">
                <a16:creationId xmlns:a16="http://schemas.microsoft.com/office/drawing/2014/main" id="{6FF5A27D-3CA4-44E0-8012-94A8AC896B74}"/>
              </a:ext>
            </a:extLst>
          </p:cNvPr>
          <p:cNvSpPr/>
          <p:nvPr/>
        </p:nvSpPr>
        <p:spPr bwMode="auto">
          <a:xfrm>
            <a:off x="671115" y="5173657"/>
            <a:ext cx="2286000" cy="1066801"/>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Templates</a:t>
            </a:r>
          </a:p>
        </p:txBody>
      </p:sp>
    </p:spTree>
    <p:extLst>
      <p:ext uri="{BB962C8B-B14F-4D97-AF65-F5344CB8AC3E}">
        <p14:creationId xmlns:p14="http://schemas.microsoft.com/office/powerpoint/2010/main" val="3449157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8883993" y="510061"/>
            <a:ext cx="1828800" cy="1879218"/>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Monitoring</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Oval 14"/>
          <p:cNvSpPr/>
          <p:nvPr/>
        </p:nvSpPr>
        <p:spPr bwMode="auto">
          <a:xfrm>
            <a:off x="5620438" y="1026841"/>
            <a:ext cx="1600200" cy="159009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Servicing</a:t>
            </a:r>
            <a:endParaRPr kumimoji="0" lang="en-US" sz="2040" b="0" i="0" u="none" strike="noStrike" kern="1200" cap="none" spc="-143" normalizeH="0" baseline="0" noProof="0" dirty="0">
              <a:ln>
                <a:noFill/>
              </a:ln>
              <a:solidFill>
                <a:srgbClr val="FFFFFF"/>
              </a:solidFill>
              <a:effectLst/>
              <a:uLnTx/>
              <a:uFillTx/>
              <a:latin typeface="Segoe UI"/>
              <a:ea typeface="+mn-ea"/>
              <a:cs typeface="+mn-cs"/>
            </a:endParaRPr>
          </a:p>
        </p:txBody>
      </p:sp>
      <p:sp>
        <p:nvSpPr>
          <p:cNvPr id="16" name="Oval 15"/>
          <p:cNvSpPr/>
          <p:nvPr/>
        </p:nvSpPr>
        <p:spPr bwMode="auto">
          <a:xfrm>
            <a:off x="9250799" y="4106862"/>
            <a:ext cx="1497393" cy="1485905"/>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AV &amp; Malware</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Oval 16"/>
          <p:cNvSpPr/>
          <p:nvPr/>
        </p:nvSpPr>
        <p:spPr bwMode="auto">
          <a:xfrm>
            <a:off x="7479543" y="2595276"/>
            <a:ext cx="1830809" cy="1870926"/>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Virtual Machine</a:t>
            </a:r>
          </a:p>
        </p:txBody>
      </p:sp>
      <p:sp>
        <p:nvSpPr>
          <p:cNvPr id="18" name="Oval 17"/>
          <p:cNvSpPr/>
          <p:nvPr/>
        </p:nvSpPr>
        <p:spPr bwMode="auto">
          <a:xfrm>
            <a:off x="5189537" y="3421268"/>
            <a:ext cx="2057400" cy="2089868"/>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Remediation</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9" name="Straight Connector 18"/>
          <p:cNvCxnSpPr/>
          <p:nvPr/>
        </p:nvCxnSpPr>
        <p:spPr>
          <a:xfrm flipH="1">
            <a:off x="8883993" y="2230845"/>
            <a:ext cx="462384" cy="555454"/>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1"/>
          </p:cNvCxnSpPr>
          <p:nvPr/>
        </p:nvCxnSpPr>
        <p:spPr>
          <a:xfrm flipH="1" flipV="1">
            <a:off x="9111518" y="4022725"/>
            <a:ext cx="358569" cy="301743"/>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147520" y="3838623"/>
            <a:ext cx="414996" cy="174295"/>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7" idx="1"/>
          </p:cNvCxnSpPr>
          <p:nvPr/>
        </p:nvCxnSpPr>
        <p:spPr>
          <a:xfrm>
            <a:off x="7045158" y="2286001"/>
            <a:ext cx="702501" cy="583266"/>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itle 3"/>
          <p:cNvSpPr txBox="1">
            <a:spLocks/>
          </p:cNvSpPr>
          <p:nvPr/>
        </p:nvSpPr>
        <p:spPr>
          <a:xfrm>
            <a:off x="468592" y="373062"/>
            <a:ext cx="7772400" cy="18288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Add value</a:t>
            </a:r>
            <a:r>
              <a:rPr kumimoji="0" lang="en-US" b="0" i="0" u="none" strike="noStrike" kern="1200" cap="none" spc="-102" normalizeH="0" noProof="0" dirty="0">
                <a:ln w="3175">
                  <a:noFill/>
                </a:ln>
                <a:solidFill>
                  <a:srgbClr val="505050"/>
                </a:solidFill>
                <a:effectLst/>
                <a:uLnTx/>
                <a:uFillTx/>
                <a:latin typeface="+mj-lt"/>
                <a:ea typeface="+mn-ea"/>
                <a:cs typeface="Segoe UI" pitchFamily="34" charset="0"/>
              </a:rPr>
              <a:t> with</a:t>
            </a: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 </a:t>
            </a:r>
            <a:b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b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VM extensions</a:t>
            </a:r>
          </a:p>
        </p:txBody>
      </p:sp>
      <p:sp>
        <p:nvSpPr>
          <p:cNvPr id="22" name="Rectangle 21">
            <a:extLst>
              <a:ext uri="{FF2B5EF4-FFF2-40B4-BE49-F238E27FC236}">
                <a16:creationId xmlns:a16="http://schemas.microsoft.com/office/drawing/2014/main" id="{F49D3237-0213-488C-A616-BB549D5D1892}"/>
              </a:ext>
            </a:extLst>
          </p:cNvPr>
          <p:cNvSpPr/>
          <p:nvPr/>
        </p:nvSpPr>
        <p:spPr bwMode="auto">
          <a:xfrm>
            <a:off x="671115" y="5173657"/>
            <a:ext cx="2270522" cy="1066801"/>
          </a:xfrm>
          <a:prstGeom prst="rect">
            <a:avLst/>
          </a:prstGeom>
          <a:solidFill>
            <a:srgbClr val="003C6C"/>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mj-lt"/>
              </a:rPr>
              <a:t>Extensions</a:t>
            </a:r>
          </a:p>
        </p:txBody>
      </p:sp>
    </p:spTree>
    <p:extLst>
      <p:ext uri="{BB962C8B-B14F-4D97-AF65-F5344CB8AC3E}">
        <p14:creationId xmlns:p14="http://schemas.microsoft.com/office/powerpoint/2010/main" val="129356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250"/>
                                        <p:tgtEl>
                                          <p:spTgt spid="27"/>
                                        </p:tgtEl>
                                      </p:cBhvr>
                                    </p:animEffect>
                                  </p:childTnLst>
                                </p:cTn>
                              </p:par>
                            </p:childTnLst>
                          </p:cTn>
                        </p:par>
                        <p:par>
                          <p:cTn id="17" fill="hold">
                            <p:stCondLst>
                              <p:cond delay="250"/>
                            </p:stCondLst>
                            <p:childTnLst>
                              <p:par>
                                <p:cTn id="18" presetID="1"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250"/>
                            </p:stCondLst>
                            <p:childTnLst>
                              <p:par>
                                <p:cTn id="21" presetID="22" presetClass="entr" presetSubtype="4"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50"/>
                                        <p:tgtEl>
                                          <p:spTgt spid="19"/>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50"/>
                                        <p:tgtEl>
                                          <p:spTgt spid="30"/>
                                        </p:tgtEl>
                                      </p:cBhvr>
                                    </p:animEffect>
                                  </p:childTnLst>
                                </p:cTn>
                              </p:par>
                            </p:childTnLst>
                          </p:cTn>
                        </p:par>
                        <p:par>
                          <p:cTn id="31" fill="hold">
                            <p:stCondLst>
                              <p:cond delay="750"/>
                            </p:stCondLst>
                            <p:childTnLst>
                              <p:par>
                                <p:cTn id="32" presetID="1"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75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250"/>
                                        <p:tgtEl>
                                          <p:spTgt spid="24"/>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68592" y="373062"/>
            <a:ext cx="7772400" cy="176053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rgbClr val="505050"/>
                </a:solidFill>
              </a:rPr>
              <a:t>Add value with </a:t>
            </a:r>
            <a:br>
              <a:rPr lang="en-US" dirty="0">
                <a:solidFill>
                  <a:srgbClr val="505050"/>
                </a:solidFill>
              </a:rPr>
            </a:br>
            <a:r>
              <a:rPr lang="en-US" dirty="0">
                <a:solidFill>
                  <a:srgbClr val="505050"/>
                </a:solidFill>
              </a:rPr>
              <a:t>artifacts</a:t>
            </a:r>
          </a:p>
        </p:txBody>
      </p:sp>
      <p:sp>
        <p:nvSpPr>
          <p:cNvPr id="16" name="Oval 15"/>
          <p:cNvSpPr/>
          <p:nvPr/>
        </p:nvSpPr>
        <p:spPr bwMode="auto">
          <a:xfrm>
            <a:off x="4425995" y="3288068"/>
            <a:ext cx="2034906" cy="2093335"/>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sp>
        <p:nvSpPr>
          <p:cNvPr id="17" name="Oval 16"/>
          <p:cNvSpPr/>
          <p:nvPr/>
        </p:nvSpPr>
        <p:spPr bwMode="auto">
          <a:xfrm>
            <a:off x="7160311" y="815574"/>
            <a:ext cx="2029726" cy="2072087"/>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Service Admin Subscription</a:t>
            </a:r>
          </a:p>
        </p:txBody>
      </p:sp>
      <p:pic>
        <p:nvPicPr>
          <p:cNvPr id="21" name="Picture 20"/>
          <p:cNvPicPr>
            <a:picLocks noChangeAspect="1"/>
          </p:cNvPicPr>
          <p:nvPr/>
        </p:nvPicPr>
        <p:blipFill>
          <a:blip r:embed="rId3"/>
          <a:stretch>
            <a:fillRect/>
          </a:stretch>
        </p:blipFill>
        <p:spPr>
          <a:xfrm>
            <a:off x="8868069" y="1027116"/>
            <a:ext cx="965250" cy="823937"/>
          </a:xfrm>
          <a:prstGeom prst="rect">
            <a:avLst/>
          </a:prstGeom>
        </p:spPr>
      </p:pic>
      <p:sp>
        <p:nvSpPr>
          <p:cNvPr id="22" name="Oval 21"/>
          <p:cNvSpPr/>
          <p:nvPr/>
        </p:nvSpPr>
        <p:spPr bwMode="auto">
          <a:xfrm>
            <a:off x="7181293" y="4268933"/>
            <a:ext cx="2034906" cy="2093335"/>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sp>
        <p:nvSpPr>
          <p:cNvPr id="23" name="Oval 22"/>
          <p:cNvSpPr/>
          <p:nvPr/>
        </p:nvSpPr>
        <p:spPr bwMode="auto">
          <a:xfrm>
            <a:off x="9934966" y="3288067"/>
            <a:ext cx="2034906" cy="2093335"/>
          </a:xfrm>
          <a:prstGeom prst="ellipse">
            <a:avLst/>
          </a:prstGeom>
          <a:solidFill>
            <a:srgbClr val="004B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Tenant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Subscription</a:t>
            </a:r>
          </a:p>
        </p:txBody>
      </p:sp>
      <p:cxnSp>
        <p:nvCxnSpPr>
          <p:cNvPr id="19" name="Straight Connector 18"/>
          <p:cNvCxnSpPr>
            <a:stCxn id="17" idx="5"/>
            <a:endCxn id="23" idx="1"/>
          </p:cNvCxnSpPr>
          <p:nvPr/>
        </p:nvCxnSpPr>
        <p:spPr>
          <a:xfrm>
            <a:off x="8892791" y="2584211"/>
            <a:ext cx="1340180" cy="1010418"/>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7"/>
            <a:endCxn id="17" idx="3"/>
          </p:cNvCxnSpPr>
          <p:nvPr/>
        </p:nvCxnSpPr>
        <p:spPr>
          <a:xfrm flipV="1">
            <a:off x="6162896" y="2584211"/>
            <a:ext cx="1294661" cy="1010419"/>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0"/>
            <a:endCxn id="17" idx="4"/>
          </p:cNvCxnSpPr>
          <p:nvPr/>
        </p:nvCxnSpPr>
        <p:spPr>
          <a:xfrm flipH="1" flipV="1">
            <a:off x="8175174" y="2887661"/>
            <a:ext cx="23572" cy="1381272"/>
          </a:xfrm>
          <a:prstGeom prst="line">
            <a:avLst/>
          </a:prstGeom>
          <a:ln w="571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itle 3"/>
          <p:cNvSpPr txBox="1">
            <a:spLocks/>
          </p:cNvSpPr>
          <p:nvPr/>
        </p:nvSpPr>
        <p:spPr>
          <a:xfrm>
            <a:off x="9790015" y="1431042"/>
            <a:ext cx="2656042" cy="625543"/>
          </a:xfrm>
          <a:prstGeom prst="rect">
            <a:avLst/>
          </a:prstGeom>
        </p:spPr>
        <p:txBody>
          <a:bodyPr vert="horz" wrap="square" lIns="146304" tIns="91440" rIns="146304" bIns="91440" rtlCol="0" anchor="t">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chemeClr val="tx1"/>
                </a:solidFill>
                <a:effectLst/>
                <a:uLnTx/>
                <a:uFillTx/>
                <a:latin typeface="+mj-lt"/>
                <a:ea typeface="+mn-ea"/>
                <a:cs typeface="Segoe UI" pitchFamily="34" charset="0"/>
              </a:rPr>
              <a:t>Access policy : Blob</a:t>
            </a:r>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277360">
            <a:off x="11522525" y="894278"/>
            <a:ext cx="531666" cy="725503"/>
          </a:xfrm>
          <a:prstGeom prst="rect">
            <a:avLst/>
          </a:prstGeom>
        </p:spPr>
      </p:pic>
      <p:sp>
        <p:nvSpPr>
          <p:cNvPr id="18" name="Rectangle 17">
            <a:extLst>
              <a:ext uri="{FF2B5EF4-FFF2-40B4-BE49-F238E27FC236}">
                <a16:creationId xmlns:a16="http://schemas.microsoft.com/office/drawing/2014/main" id="{206620EE-A70B-4E6A-A085-BD471EE94D60}"/>
              </a:ext>
            </a:extLst>
          </p:cNvPr>
          <p:cNvSpPr/>
          <p:nvPr/>
        </p:nvSpPr>
        <p:spPr bwMode="auto">
          <a:xfrm>
            <a:off x="671115" y="5173657"/>
            <a:ext cx="2286000" cy="1066801"/>
          </a:xfrm>
          <a:prstGeom prst="rect">
            <a:avLst/>
          </a:prstGeom>
          <a:solidFill>
            <a:srgbClr val="00183C"/>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Artifacts</a:t>
            </a:r>
            <a:endParaRPr kumimoji="0" lang="en-US" sz="20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363482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250"/>
                                        <p:tgtEl>
                                          <p:spTgt spid="27"/>
                                        </p:tgtEl>
                                      </p:cBhvr>
                                    </p:animEffect>
                                  </p:childTnLst>
                                </p:cTn>
                              </p:par>
                              <p:par>
                                <p:cTn id="17" presetID="22" presetClass="entr" presetSubtype="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250"/>
                                        <p:tgtEl>
                                          <p:spTgt spid="19"/>
                                        </p:tgtEl>
                                      </p:cBhvr>
                                    </p:animEffect>
                                  </p:childTnLst>
                                </p:cTn>
                              </p:par>
                              <p:par>
                                <p:cTn id="20" presetID="22"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250"/>
                                        <p:tgtEl>
                                          <p:spTgt spid="24"/>
                                        </p:tgtEl>
                                      </p:cBhvr>
                                    </p:animEffect>
                                  </p:childTnLst>
                                </p:cTn>
                              </p:par>
                            </p:childTnLst>
                          </p:cTn>
                        </p:par>
                        <p:par>
                          <p:cTn id="23" fill="hold">
                            <p:stCondLst>
                              <p:cond delay="25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23" grpId="0" animBg="1"/>
      <p:bldP spid="29"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3539" y="754062"/>
            <a:ext cx="342595" cy="342595"/>
          </a:xfrm>
          <a:prstGeom prst="rect">
            <a:avLst/>
          </a:prstGeom>
        </p:spPr>
      </p:pic>
      <p:sp>
        <p:nvSpPr>
          <p:cNvPr id="4" name="TextBox 3"/>
          <p:cNvSpPr txBox="1"/>
          <p:nvPr/>
        </p:nvSpPr>
        <p:spPr>
          <a:xfrm>
            <a:off x="5837237" y="601662"/>
            <a:ext cx="5543702" cy="553997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Solution</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DeploymentTemplates</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azuredeploy.json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Icons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Small.png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Medium.png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Large.png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Wide.png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Screenshot.png</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strings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resources.resjson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manifest.json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UIDefinition.json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4139" y="1160285"/>
            <a:ext cx="342595" cy="342595"/>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6838" y="1923898"/>
            <a:ext cx="342595" cy="342595"/>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5583" y="4411662"/>
            <a:ext cx="342595" cy="342595"/>
          </a:xfrm>
          <a:prstGeom prst="rect">
            <a:avLst/>
          </a:prstGeom>
        </p:spPr>
      </p:pic>
      <p:cxnSp>
        <p:nvCxnSpPr>
          <p:cNvPr id="13" name="Connector: Elbow 12"/>
          <p:cNvCxnSpPr>
            <a:stCxn id="3" idx="2"/>
            <a:endCxn id="20" idx="1"/>
          </p:cNvCxnSpPr>
          <p:nvPr/>
        </p:nvCxnSpPr>
        <p:spPr>
          <a:xfrm rot="16200000" flipH="1">
            <a:off x="5977025" y="804469"/>
            <a:ext cx="234926" cy="8193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3" idx="2"/>
            <a:endCxn id="25" idx="1"/>
          </p:cNvCxnSpPr>
          <p:nvPr/>
        </p:nvCxnSpPr>
        <p:spPr>
          <a:xfrm rot="16200000" flipH="1">
            <a:off x="5601568" y="1179925"/>
            <a:ext cx="998539" cy="832001"/>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3" idx="2"/>
            <a:endCxn id="26" idx="1"/>
          </p:cNvCxnSpPr>
          <p:nvPr/>
        </p:nvCxnSpPr>
        <p:spPr>
          <a:xfrm rot="16200000" flipH="1">
            <a:off x="4367059" y="2414435"/>
            <a:ext cx="3486303" cy="850746"/>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20" idx="2"/>
            <a:endCxn id="40" idx="1"/>
          </p:cNvCxnSpPr>
          <p:nvPr/>
        </p:nvCxnSpPr>
        <p:spPr>
          <a:xfrm rot="16200000" flipH="1">
            <a:off x="6899108" y="1279209"/>
            <a:ext cx="223060" cy="6704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25" idx="2"/>
            <a:endCxn id="53" idx="1"/>
          </p:cNvCxnSpPr>
          <p:nvPr/>
        </p:nvCxnSpPr>
        <p:spPr>
          <a:xfrm rot="16200000" flipH="1">
            <a:off x="6891961" y="2062667"/>
            <a:ext cx="283764" cy="69141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7345839" y="1501021"/>
            <a:ext cx="397683" cy="449838"/>
          </a:xfrm>
          <a:prstGeom prst="rect">
            <a:avLst/>
          </a:prstGeom>
        </p:spPr>
      </p:pic>
      <p:pic>
        <p:nvPicPr>
          <p:cNvPr id="41" name="Picture 40"/>
          <p:cNvPicPr>
            <a:picLocks noChangeAspect="1"/>
          </p:cNvPicPr>
          <p:nvPr/>
        </p:nvPicPr>
        <p:blipFill>
          <a:blip r:embed="rId4"/>
          <a:stretch>
            <a:fillRect/>
          </a:stretch>
        </p:blipFill>
        <p:spPr>
          <a:xfrm>
            <a:off x="7335185" y="4758633"/>
            <a:ext cx="397683" cy="449838"/>
          </a:xfrm>
          <a:prstGeom prst="rect">
            <a:avLst/>
          </a:prstGeom>
        </p:spPr>
      </p:pic>
      <p:pic>
        <p:nvPicPr>
          <p:cNvPr id="42" name="Picture 41"/>
          <p:cNvPicPr>
            <a:picLocks noChangeAspect="1"/>
          </p:cNvPicPr>
          <p:nvPr/>
        </p:nvPicPr>
        <p:blipFill>
          <a:blip r:embed="rId4"/>
          <a:stretch>
            <a:fillRect/>
          </a:stretch>
        </p:blipFill>
        <p:spPr>
          <a:xfrm>
            <a:off x="6487456" y="5152084"/>
            <a:ext cx="397683" cy="449838"/>
          </a:xfrm>
          <a:prstGeom prst="rect">
            <a:avLst/>
          </a:prstGeom>
        </p:spPr>
      </p:pic>
      <p:pic>
        <p:nvPicPr>
          <p:cNvPr id="43" name="Picture 42"/>
          <p:cNvPicPr>
            <a:picLocks noChangeAspect="1"/>
          </p:cNvPicPr>
          <p:nvPr/>
        </p:nvPicPr>
        <p:blipFill>
          <a:blip r:embed="rId4"/>
          <a:stretch>
            <a:fillRect/>
          </a:stretch>
        </p:blipFill>
        <p:spPr>
          <a:xfrm>
            <a:off x="6487456" y="5559123"/>
            <a:ext cx="397683" cy="449838"/>
          </a:xfrm>
          <a:prstGeom prst="rect">
            <a:avLst/>
          </a:prstGeom>
        </p:spPr>
      </p:pic>
      <p:cxnSp>
        <p:nvCxnSpPr>
          <p:cNvPr id="45" name="Connector: Elbow 44"/>
          <p:cNvCxnSpPr>
            <a:stCxn id="3" idx="2"/>
            <a:endCxn id="42" idx="1"/>
          </p:cNvCxnSpPr>
          <p:nvPr/>
        </p:nvCxnSpPr>
        <p:spPr>
          <a:xfrm rot="16200000" flipH="1">
            <a:off x="3945973" y="2835520"/>
            <a:ext cx="4280346"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3" idx="2"/>
            <a:endCxn id="43" idx="1"/>
          </p:cNvCxnSpPr>
          <p:nvPr/>
        </p:nvCxnSpPr>
        <p:spPr>
          <a:xfrm rot="16200000" flipH="1">
            <a:off x="3742454" y="3039039"/>
            <a:ext cx="4687385"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9551" y="2440570"/>
            <a:ext cx="282398" cy="219374"/>
          </a:xfrm>
          <a:prstGeom prst="rect">
            <a:avLst/>
          </a:prstGeom>
        </p:spPr>
      </p:pic>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3481" y="2847609"/>
            <a:ext cx="282398" cy="219374"/>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227158"/>
            <a:ext cx="282398" cy="219374"/>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641038"/>
            <a:ext cx="282398" cy="219374"/>
          </a:xfrm>
          <a:prstGeom prst="rect">
            <a:avLst/>
          </a:prstGeom>
        </p:spPr>
      </p:pic>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1671" y="4048077"/>
            <a:ext cx="282398" cy="219374"/>
          </a:xfrm>
          <a:prstGeom prst="rect">
            <a:avLst/>
          </a:prstGeom>
        </p:spPr>
      </p:pic>
      <p:cxnSp>
        <p:nvCxnSpPr>
          <p:cNvPr id="60" name="Connector: Elbow 59"/>
          <p:cNvCxnSpPr>
            <a:stCxn id="25" idx="2"/>
            <a:endCxn id="54" idx="1"/>
          </p:cNvCxnSpPr>
          <p:nvPr/>
        </p:nvCxnSpPr>
        <p:spPr>
          <a:xfrm rot="16200000" flipH="1">
            <a:off x="6700407" y="2254221"/>
            <a:ext cx="690803" cy="71534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Connector: Elbow 62"/>
          <p:cNvCxnSpPr>
            <a:stCxn id="25" idx="2"/>
            <a:endCxn id="55" idx="1"/>
          </p:cNvCxnSpPr>
          <p:nvPr/>
        </p:nvCxnSpPr>
        <p:spPr>
          <a:xfrm rot="16200000" flipH="1">
            <a:off x="6507701" y="2446928"/>
            <a:ext cx="107035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25" idx="2"/>
            <a:endCxn id="56" idx="1"/>
          </p:cNvCxnSpPr>
          <p:nvPr/>
        </p:nvCxnSpPr>
        <p:spPr>
          <a:xfrm rot="16200000" flipH="1">
            <a:off x="6300761" y="2653868"/>
            <a:ext cx="148423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p:cNvCxnSpPr>
            <a:stCxn id="25" idx="2"/>
            <a:endCxn id="57" idx="1"/>
          </p:cNvCxnSpPr>
          <p:nvPr/>
        </p:nvCxnSpPr>
        <p:spPr>
          <a:xfrm rot="16200000" flipH="1">
            <a:off x="6104268" y="2850360"/>
            <a:ext cx="1891271" cy="72353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p:cNvCxnSpPr>
            <a:stCxn id="26" idx="2"/>
            <a:endCxn id="41" idx="1"/>
          </p:cNvCxnSpPr>
          <p:nvPr/>
        </p:nvCxnSpPr>
        <p:spPr>
          <a:xfrm rot="16200000" flipH="1">
            <a:off x="6906386" y="4554752"/>
            <a:ext cx="229295" cy="62830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380037" y="6238598"/>
            <a:ext cx="7056438" cy="461665"/>
          </a:xfrm>
          <a:prstGeom prst="rect">
            <a:avLst/>
          </a:prstGeom>
          <a:noFill/>
        </p:spPr>
        <p:txBody>
          <a:bodyPr wrap="square" lIns="182880" tIns="146304" rIns="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https://docs.microsoft.com/en-us/azure/azure-stack/azure-stack-create-and-publish-marketplace-item</a:t>
            </a:r>
          </a:p>
        </p:txBody>
      </p:sp>
      <p:sp>
        <p:nvSpPr>
          <p:cNvPr id="6" name="Title 3"/>
          <p:cNvSpPr txBox="1">
            <a:spLocks/>
          </p:cNvSpPr>
          <p:nvPr/>
        </p:nvSpPr>
        <p:spPr>
          <a:xfrm>
            <a:off x="468592" y="373062"/>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a:t>
            </a:r>
            <a:br>
              <a:rPr lang="en-US" dirty="0">
                <a:solidFill>
                  <a:srgbClr val="505050"/>
                </a:solidFill>
              </a:rPr>
            </a:b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Files | Folders</a:t>
            </a:r>
          </a:p>
        </p:txBody>
      </p:sp>
      <p:sp>
        <p:nvSpPr>
          <p:cNvPr id="34" name="Rectangle 33">
            <a:extLst>
              <a:ext uri="{FF2B5EF4-FFF2-40B4-BE49-F238E27FC236}">
                <a16:creationId xmlns:a16="http://schemas.microsoft.com/office/drawing/2014/main" id="{2B167645-F18D-4C4F-91DB-6992723B2E2A}"/>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Gallery Packages</a:t>
            </a:r>
            <a:endParaRPr kumimoji="0" lang="en-US" sz="20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148551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837" y="263959"/>
            <a:ext cx="5327607" cy="5333634"/>
          </a:xfrm>
          <a:prstGeom prst="rect">
            <a:avLst/>
          </a:prstGeom>
        </p:spPr>
      </p:pic>
      <p:sp>
        <p:nvSpPr>
          <p:cNvPr id="38" name="TextBox 37"/>
          <p:cNvSpPr txBox="1"/>
          <p:nvPr/>
        </p:nvSpPr>
        <p:spPr>
          <a:xfrm>
            <a:off x="256419" y="1211262"/>
            <a:ext cx="6395569" cy="3705630"/>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Instructions available </a:t>
            </a:r>
            <a:r>
              <a:rPr lang="en-US" sz="2800" dirty="0">
                <a:gradFill>
                  <a:gsLst>
                    <a:gs pos="2917">
                      <a:schemeClr val="tx1"/>
                    </a:gs>
                    <a:gs pos="30000">
                      <a:schemeClr val="tx1"/>
                    </a:gs>
                  </a:gsLst>
                  <a:lin ang="5400000" scaled="0"/>
                </a:gradFill>
                <a:latin typeface="+mj-lt"/>
                <a:hlinkClick r:id="rId4"/>
              </a:rPr>
              <a:t>online</a:t>
            </a:r>
            <a:r>
              <a:rPr lang="en-US" sz="2800" dirty="0">
                <a:gradFill>
                  <a:gsLst>
                    <a:gs pos="2917">
                      <a:schemeClr val="tx1"/>
                    </a:gs>
                    <a:gs pos="30000">
                      <a:schemeClr val="tx1"/>
                    </a:gs>
                  </a:gsLst>
                  <a:lin ang="5400000" scaled="0"/>
                </a:gradFill>
                <a:latin typeface="+mj-lt"/>
              </a:rPr>
              <a:t> for how to create and publish a custom </a:t>
            </a:r>
            <a:r>
              <a:rPr lang="en-US" sz="2800" dirty="0">
                <a:solidFill>
                  <a:srgbClr val="505050"/>
                </a:solidFill>
                <a:latin typeface="+mj-lt"/>
              </a:rPr>
              <a:t>Marketplace item</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Anything that can be represented by an ARM template can be added to your Azure Stack Hub Marketplace</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Use PowerShell to add Marketplace items to Azure Stack Hub</a:t>
            </a:r>
          </a:p>
        </p:txBody>
      </p:sp>
      <p:sp>
        <p:nvSpPr>
          <p:cNvPr id="9" name="Rectangle 8"/>
          <p:cNvSpPr/>
          <p:nvPr/>
        </p:nvSpPr>
        <p:spPr>
          <a:xfrm>
            <a:off x="4383042" y="5815874"/>
            <a:ext cx="7772401" cy="1015663"/>
          </a:xfrm>
          <a:prstGeom prst="rect">
            <a:avLst/>
          </a:prstGeom>
        </p:spPr>
        <p:txBody>
          <a:bodyPr wrap="square">
            <a:spAutoFit/>
          </a:bodyPr>
          <a:lstStyle/>
          <a:p>
            <a:r>
              <a:rPr lang="en-US" sz="2000" dirty="0">
                <a:latin typeface="Consolas" panose="020B0609020204030204" pitchFamily="49" charset="0"/>
              </a:rPr>
              <a:t> </a:t>
            </a:r>
            <a:r>
              <a:rPr lang="en-US" sz="2000" dirty="0">
                <a:solidFill>
                  <a:srgbClr val="0000FF"/>
                </a:solidFill>
                <a:latin typeface="Consolas" panose="020B0609020204030204" pitchFamily="49" charset="0"/>
              </a:rPr>
              <a:t>Add-</a:t>
            </a:r>
            <a:r>
              <a:rPr lang="en-US" sz="2000" dirty="0" err="1">
                <a:solidFill>
                  <a:srgbClr val="0000FF"/>
                </a:solidFill>
                <a:latin typeface="Consolas" panose="020B0609020204030204" pitchFamily="49" charset="0"/>
              </a:rPr>
              <a:t>AzureRMGalleryItem</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SubscriptionId</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err="1">
                <a:solidFill>
                  <a:srgbClr val="8A2BE2"/>
                </a:solidFill>
                <a:latin typeface="Consolas" panose="020B0609020204030204" pitchFamily="49" charset="0"/>
              </a:rPr>
              <a:t>AdminSubID</a:t>
            </a:r>
            <a:r>
              <a:rPr lang="en-US" sz="2000" dirty="0">
                <a:solidFill>
                  <a:srgbClr val="8A2BE2"/>
                </a:solidFill>
                <a:latin typeface="Consolas" panose="020B0609020204030204" pitchFamily="49" charset="0"/>
              </a:rPr>
              <a:t>&gt;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GalleryItemUri</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a:solidFill>
                  <a:srgbClr val="8A2BE2"/>
                </a:solidFill>
                <a:latin typeface="Consolas" panose="020B0609020204030204" pitchFamily="49" charset="0"/>
              </a:rPr>
              <a:t>Link</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to</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item</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you</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created&gt;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Apiversion</a:t>
            </a:r>
            <a:r>
              <a:rPr lang="en-US" sz="2000" dirty="0">
                <a:solidFill>
                  <a:prstClr val="black"/>
                </a:solidFill>
                <a:latin typeface="Consolas" panose="020B0609020204030204" pitchFamily="49" charset="0"/>
              </a:rPr>
              <a:t> </a:t>
            </a:r>
            <a:r>
              <a:rPr lang="en-US" sz="2000" dirty="0">
                <a:solidFill>
                  <a:srgbClr val="8B0000"/>
                </a:solidFill>
                <a:latin typeface="Consolas" panose="020B0609020204030204" pitchFamily="49" charset="0"/>
              </a:rPr>
              <a:t>"2015-04-01"</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–Verbose</a:t>
            </a:r>
            <a:r>
              <a:rPr lang="en-US" sz="2000" dirty="0">
                <a:solidFill>
                  <a:prstClr val="black"/>
                </a:solidFill>
                <a:latin typeface="Consolas" panose="020B0609020204030204" pitchFamily="49" charset="0"/>
              </a:rPr>
              <a:t>  </a:t>
            </a:r>
          </a:p>
        </p:txBody>
      </p:sp>
      <p:sp>
        <p:nvSpPr>
          <p:cNvPr id="11" name="Rectangle 10">
            <a:extLst>
              <a:ext uri="{FF2B5EF4-FFF2-40B4-BE49-F238E27FC236}">
                <a16:creationId xmlns:a16="http://schemas.microsoft.com/office/drawing/2014/main" id="{26D6B9AD-4449-46A2-ABA7-3F19B0673806}"/>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Gallery Packages</a:t>
            </a:r>
          </a:p>
        </p:txBody>
      </p:sp>
      <p:sp>
        <p:nvSpPr>
          <p:cNvPr id="6" name="Title 3">
            <a:extLst>
              <a:ext uri="{FF2B5EF4-FFF2-40B4-BE49-F238E27FC236}">
                <a16:creationId xmlns:a16="http://schemas.microsoft.com/office/drawing/2014/main" id="{EDC864BD-2CAD-429D-8F17-D6489BA8723E}"/>
              </a:ext>
            </a:extLst>
          </p:cNvPr>
          <p:cNvSpPr txBox="1">
            <a:spLocks/>
          </p:cNvSpPr>
          <p:nvPr/>
        </p:nvSpPr>
        <p:spPr>
          <a:xfrm>
            <a:off x="244423" y="170675"/>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 </a:t>
            </a: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ARM</a:t>
            </a:r>
          </a:p>
        </p:txBody>
      </p:sp>
    </p:spTree>
    <p:extLst>
      <p:ext uri="{BB962C8B-B14F-4D97-AF65-F5344CB8AC3E}">
        <p14:creationId xmlns:p14="http://schemas.microsoft.com/office/powerpoint/2010/main" val="274842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E91D9-053A-4309-AFEE-C6DADB042E6A}"/>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5075237" y="1897062"/>
            <a:ext cx="6705600" cy="5029200"/>
          </a:xfrm>
          <a:prstGeom prst="rect">
            <a:avLst/>
          </a:prstGeom>
        </p:spPr>
      </p:pic>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Latest additions</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427037" y="1744662"/>
            <a:ext cx="11888787" cy="3933384"/>
          </a:xfrm>
        </p:spPr>
        <p:txBody>
          <a:bodyPr vert="horz" wrap="square" lIns="146304" tIns="91440" rIns="146304" bIns="91440" rtlCol="0" anchor="t">
            <a:spAutoFit/>
          </a:bodyPr>
          <a:lstStyle/>
          <a:p>
            <a:r>
              <a:rPr lang="en-US" b="1" dirty="0"/>
              <a:t>Virtual Machine Scale Set gallery item built-in</a:t>
            </a:r>
          </a:p>
          <a:p>
            <a:r>
              <a:rPr lang="en-US" b="1" dirty="0"/>
              <a:t>	</a:t>
            </a:r>
            <a:r>
              <a:rPr lang="en-US" sz="2800" b="1" dirty="0"/>
              <a:t>Part of COMPUTE provider</a:t>
            </a:r>
          </a:p>
          <a:p>
            <a:r>
              <a:rPr lang="en-US" sz="2800" b="1" dirty="0"/>
              <a:t>	Must download VM images first</a:t>
            </a:r>
          </a:p>
          <a:p>
            <a:r>
              <a:rPr lang="en-US" sz="2800" b="1" dirty="0"/>
              <a:t>	</a:t>
            </a:r>
            <a:r>
              <a:rPr lang="en-US" sz="2800" b="1" dirty="0" err="1"/>
              <a:t>Autoscale</a:t>
            </a:r>
            <a:r>
              <a:rPr lang="en-US" sz="2800" b="1" dirty="0"/>
              <a:t> not supported</a:t>
            </a:r>
          </a:p>
          <a:p>
            <a:r>
              <a:rPr lang="en-US" sz="2800" b="1" dirty="0"/>
              <a:t>	</a:t>
            </a:r>
            <a:r>
              <a:rPr lang="en-US" sz="2800" b="1" dirty="0" err="1"/>
              <a:t>AzS</a:t>
            </a:r>
            <a:r>
              <a:rPr lang="en-US" sz="2800" b="1" dirty="0"/>
              <a:t> v 1808 minimum</a:t>
            </a:r>
          </a:p>
          <a:p>
            <a:r>
              <a:rPr lang="en-US" b="1" dirty="0"/>
              <a:t>Kubernetes marketplace item</a:t>
            </a:r>
          </a:p>
          <a:p>
            <a:r>
              <a:rPr lang="en-US" b="1" dirty="0" err="1"/>
              <a:t>Etherium</a:t>
            </a:r>
            <a:r>
              <a:rPr lang="en-US" b="1" dirty="0"/>
              <a:t> Blockchain template</a:t>
            </a:r>
            <a:endParaRPr lang="en-US" b="1" dirty="0">
              <a:cs typeface="Segoe UI Light"/>
            </a:endParaRPr>
          </a:p>
        </p:txBody>
      </p:sp>
    </p:spTree>
    <p:extLst>
      <p:ext uri="{BB962C8B-B14F-4D97-AF65-F5344CB8AC3E}">
        <p14:creationId xmlns:p14="http://schemas.microsoft.com/office/powerpoint/2010/main" val="12557390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2179058"/>
          </a:xfrm>
        </p:spPr>
        <p:txBody>
          <a:bodyPr/>
          <a:lstStyle/>
          <a:p>
            <a:r>
              <a:rPr lang="en-US" dirty="0"/>
              <a:t>Azure Stack Hub </a:t>
            </a:r>
            <a:br>
              <a:rPr lang="en-US" dirty="0"/>
            </a:br>
            <a:r>
              <a:rPr lang="en-US" dirty="0"/>
              <a:t>Marketplace Scenarios</a:t>
            </a:r>
          </a:p>
        </p:txBody>
      </p:sp>
    </p:spTree>
    <p:extLst>
      <p:ext uri="{BB962C8B-B14F-4D97-AF65-F5344CB8AC3E}">
        <p14:creationId xmlns:p14="http://schemas.microsoft.com/office/powerpoint/2010/main" val="106950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3" name="Rectangle 2">
            <a:extLst>
              <a:ext uri="{FF2B5EF4-FFF2-40B4-BE49-F238E27FC236}">
                <a16:creationId xmlns:a16="http://schemas.microsoft.com/office/drawing/2014/main" id="{EAD6D2D2-A33C-41B5-872A-9E98B0A96109}"/>
              </a:ext>
            </a:extLst>
          </p:cNvPr>
          <p:cNvSpPr/>
          <p:nvPr/>
        </p:nvSpPr>
        <p:spPr bwMode="auto">
          <a:xfrm>
            <a:off x="-1" y="0"/>
            <a:ext cx="12436476" cy="6994525"/>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808038" y="296863"/>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SQL</a:t>
            </a:r>
          </a:p>
        </p:txBody>
      </p:sp>
      <p:sp>
        <p:nvSpPr>
          <p:cNvPr id="5" name="Oval 4"/>
          <p:cNvSpPr/>
          <p:nvPr/>
        </p:nvSpPr>
        <p:spPr bwMode="auto">
          <a:xfrm>
            <a:off x="6383239" y="2267768"/>
            <a:ext cx="1600200" cy="159009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MySQL</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12" name="Oval 11"/>
          <p:cNvSpPr/>
          <p:nvPr/>
        </p:nvSpPr>
        <p:spPr bwMode="auto">
          <a:xfrm>
            <a:off x="1551826" y="995673"/>
            <a:ext cx="1757266" cy="183685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VM</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Extensions</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6" name="Oval 5"/>
          <p:cNvSpPr/>
          <p:nvPr/>
        </p:nvSpPr>
        <p:spPr bwMode="auto">
          <a:xfrm>
            <a:off x="2987677" y="525462"/>
            <a:ext cx="1741587" cy="17526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Blob Storage</a:t>
            </a:r>
          </a:p>
        </p:txBody>
      </p:sp>
      <p:sp>
        <p:nvSpPr>
          <p:cNvPr id="7" name="Oval 6"/>
          <p:cNvSpPr/>
          <p:nvPr/>
        </p:nvSpPr>
        <p:spPr bwMode="auto">
          <a:xfrm>
            <a:off x="960437" y="2506662"/>
            <a:ext cx="1752600" cy="1760651"/>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Compute</a:t>
            </a:r>
          </a:p>
        </p:txBody>
      </p:sp>
      <p:sp>
        <p:nvSpPr>
          <p:cNvPr id="8" name="Oval 7"/>
          <p:cNvSpPr/>
          <p:nvPr/>
        </p:nvSpPr>
        <p:spPr bwMode="auto">
          <a:xfrm>
            <a:off x="2370138" y="3294364"/>
            <a:ext cx="1905000" cy="186287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mj-lt"/>
                <a:ea typeface="+mn-ea"/>
                <a:cs typeface="+mn-cs"/>
              </a:rPr>
              <a:t>KeyVault</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9" name="Oval 8"/>
          <p:cNvSpPr/>
          <p:nvPr/>
        </p:nvSpPr>
        <p:spPr bwMode="auto">
          <a:xfrm>
            <a:off x="3759005" y="1997271"/>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NSG</a:t>
            </a:r>
          </a:p>
        </p:txBody>
      </p:sp>
      <p:sp>
        <p:nvSpPr>
          <p:cNvPr id="17" name="Oval 16"/>
          <p:cNvSpPr/>
          <p:nvPr/>
        </p:nvSpPr>
        <p:spPr bwMode="auto">
          <a:xfrm>
            <a:off x="617538" y="4920400"/>
            <a:ext cx="1752600" cy="18288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Availability set</a:t>
            </a:r>
          </a:p>
        </p:txBody>
      </p:sp>
      <p:sp>
        <p:nvSpPr>
          <p:cNvPr id="10" name="Oval 9"/>
          <p:cNvSpPr/>
          <p:nvPr/>
        </p:nvSpPr>
        <p:spPr bwMode="auto">
          <a:xfrm>
            <a:off x="2154036" y="4627370"/>
            <a:ext cx="1693912" cy="1668349"/>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Load Balancer</a:t>
            </a:r>
          </a:p>
        </p:txBody>
      </p:sp>
      <p:sp>
        <p:nvSpPr>
          <p:cNvPr id="11" name="Oval 10"/>
          <p:cNvSpPr/>
          <p:nvPr/>
        </p:nvSpPr>
        <p:spPr bwMode="auto">
          <a:xfrm>
            <a:off x="4814042" y="2201862"/>
            <a:ext cx="1752600" cy="1760651"/>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Virtual Network</a:t>
            </a:r>
          </a:p>
        </p:txBody>
      </p:sp>
      <p:sp>
        <p:nvSpPr>
          <p:cNvPr id="13" name="Oval 12"/>
          <p:cNvSpPr/>
          <p:nvPr/>
        </p:nvSpPr>
        <p:spPr bwMode="auto">
          <a:xfrm>
            <a:off x="5536844" y="3623638"/>
            <a:ext cx="1246363" cy="1296762"/>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rPr>
              <a:t>Q</a:t>
            </a:r>
            <a:r>
              <a:rPr kumimoji="0" lang="en-US" sz="2000" b="0" i="0" u="none" strike="noStrike" kern="1200" cap="none" spc="0" normalizeH="0" baseline="0" noProof="0" dirty="0" err="1">
                <a:ln>
                  <a:noFill/>
                </a:ln>
                <a:solidFill>
                  <a:srgbClr val="505050"/>
                </a:solidFill>
                <a:effectLst/>
                <a:uLnTx/>
                <a:uFillTx/>
                <a:latin typeface="+mj-lt"/>
                <a:ea typeface="+mn-ea"/>
                <a:cs typeface="+mn-cs"/>
              </a:rPr>
              <a:t>ueues</a:t>
            </a:r>
            <a:endParaRPr kumimoji="0" lang="en-US" sz="2000" b="0" i="0" u="none" strike="noStrike" kern="1200" cap="none" spc="0" normalizeH="0" baseline="0" noProof="0" dirty="0">
              <a:ln>
                <a:noFill/>
              </a:ln>
              <a:solidFill>
                <a:srgbClr val="505050"/>
              </a:solidFill>
              <a:effectLst/>
              <a:uLnTx/>
              <a:uFillTx/>
              <a:latin typeface="+mj-lt"/>
              <a:ea typeface="+mn-ea"/>
              <a:cs typeface="+mn-cs"/>
            </a:endParaRPr>
          </a:p>
        </p:txBody>
      </p:sp>
      <p:sp>
        <p:nvSpPr>
          <p:cNvPr id="15" name="Oval 14"/>
          <p:cNvSpPr/>
          <p:nvPr/>
        </p:nvSpPr>
        <p:spPr bwMode="auto">
          <a:xfrm>
            <a:off x="5323587" y="282707"/>
            <a:ext cx="1459621" cy="1494932"/>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Public IP</a:t>
            </a:r>
          </a:p>
        </p:txBody>
      </p:sp>
      <p:sp>
        <p:nvSpPr>
          <p:cNvPr id="14" name="Oval 13"/>
          <p:cNvSpPr/>
          <p:nvPr/>
        </p:nvSpPr>
        <p:spPr bwMode="auto">
          <a:xfrm>
            <a:off x="4398235" y="272525"/>
            <a:ext cx="1090005" cy="1080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43" normalizeH="0" baseline="0" noProof="0" dirty="0" err="1">
                <a:ln>
                  <a:noFill/>
                </a:ln>
                <a:solidFill>
                  <a:srgbClr val="FFFFFF"/>
                </a:solidFill>
                <a:effectLst/>
                <a:uLnTx/>
                <a:uFillTx/>
                <a:latin typeface="+mj-lt"/>
                <a:ea typeface="+mn-ea"/>
                <a:cs typeface="+mn-cs"/>
              </a:rPr>
              <a:t>vNIC</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18" name="Oval 17"/>
          <p:cNvSpPr/>
          <p:nvPr/>
        </p:nvSpPr>
        <p:spPr bwMode="auto">
          <a:xfrm>
            <a:off x="7300970" y="1477318"/>
            <a:ext cx="1371600" cy="1371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App Service</a:t>
            </a:r>
          </a:p>
        </p:txBody>
      </p:sp>
    </p:spTree>
    <p:extLst>
      <p:ext uri="{BB962C8B-B14F-4D97-AF65-F5344CB8AC3E}">
        <p14:creationId xmlns:p14="http://schemas.microsoft.com/office/powerpoint/2010/main" val="56510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1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grpId="0" nodeType="afterEffect">
                                  <p:stCondLst>
                                    <p:cond delay="1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700"/>
                            </p:stCondLst>
                            <p:childTnLst>
                              <p:par>
                                <p:cTn id="18" presetID="1" presetClass="entr" presetSubtype="0" fill="hold" grpId="0" nodeType="afterEffect">
                                  <p:stCondLst>
                                    <p:cond delay="10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800"/>
                            </p:stCondLst>
                            <p:childTnLst>
                              <p:par>
                                <p:cTn id="21" presetID="1"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grpId="0" nodeType="afterEffect">
                                  <p:stCondLst>
                                    <p:cond delay="1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100"/>
                            </p:stCondLst>
                            <p:childTnLst>
                              <p:par>
                                <p:cTn id="30" presetID="1" presetClass="entr" presetSubtype="0" fill="hold" grpId="0" nodeType="afterEffect">
                                  <p:stCondLst>
                                    <p:cond delay="10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1200"/>
                            </p:stCondLst>
                            <p:childTnLst>
                              <p:par>
                                <p:cTn id="33" presetID="1" presetClass="entr" presetSubtype="0" fill="hold" grpId="0" nodeType="afterEffect">
                                  <p:stCondLst>
                                    <p:cond delay="10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1300"/>
                            </p:stCondLst>
                            <p:childTnLst>
                              <p:par>
                                <p:cTn id="36" presetID="1" presetClass="entr" presetSubtype="0" fill="hold" grpId="0" nodeType="afterEffect">
                                  <p:stCondLst>
                                    <p:cond delay="1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1400"/>
                            </p:stCondLst>
                            <p:childTnLst>
                              <p:par>
                                <p:cTn id="39" presetID="1" presetClass="entr" presetSubtype="0" fill="hold" grpId="0" nodeType="afterEffect">
                                  <p:stCondLst>
                                    <p:cond delay="100"/>
                                  </p:stCondLst>
                                  <p:childTnLst>
                                    <p:set>
                                      <p:cBhvr>
                                        <p:cTn id="40" dur="1" fill="hold">
                                          <p:stCondLst>
                                            <p:cond delay="0"/>
                                          </p:stCondLst>
                                        </p:cTn>
                                        <p:tgtEl>
                                          <p:spTgt spid="14"/>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0" nodeType="afterEffect">
                                  <p:stCondLst>
                                    <p:cond delay="100"/>
                                  </p:stCondLst>
                                  <p:childTnLst>
                                    <p:set>
                                      <p:cBhvr>
                                        <p:cTn id="43" dur="1" fill="hold">
                                          <p:stCondLst>
                                            <p:cond delay="0"/>
                                          </p:stCondLst>
                                        </p:cTn>
                                        <p:tgtEl>
                                          <p:spTgt spid="15"/>
                                        </p:tgtEl>
                                        <p:attrNameLst>
                                          <p:attrName>style.visibility</p:attrName>
                                        </p:attrNameLst>
                                      </p:cBhvr>
                                      <p:to>
                                        <p:strVal val="visible"/>
                                      </p:to>
                                    </p:set>
                                  </p:childTnLst>
                                </p:cTn>
                              </p:par>
                            </p:childTnLst>
                          </p:cTn>
                        </p:par>
                        <p:par>
                          <p:cTn id="44" fill="hold">
                            <p:stCondLst>
                              <p:cond delay="1600"/>
                            </p:stCondLst>
                            <p:childTnLst>
                              <p:par>
                                <p:cTn id="45" presetID="1" presetClass="entr" presetSubtype="0" fill="hold" grpId="0" nodeType="afterEffect">
                                  <p:stCondLst>
                                    <p:cond delay="100"/>
                                  </p:stCondLst>
                                  <p:childTnLst>
                                    <p:set>
                                      <p:cBhvr>
                                        <p:cTn id="46" dur="1" fill="hold">
                                          <p:stCondLst>
                                            <p:cond delay="0"/>
                                          </p:stCondLst>
                                        </p:cTn>
                                        <p:tgtEl>
                                          <p:spTgt spid="17"/>
                                        </p:tgtEl>
                                        <p:attrNameLst>
                                          <p:attrName>style.visibility</p:attrName>
                                        </p:attrNameLst>
                                      </p:cBhvr>
                                      <p:to>
                                        <p:strVal val="visible"/>
                                      </p:to>
                                    </p:set>
                                  </p:childTnLst>
                                </p:cTn>
                              </p:par>
                            </p:childTnLst>
                          </p:cTn>
                        </p:par>
                        <p:par>
                          <p:cTn id="47" fill="hold">
                            <p:stCondLst>
                              <p:cond delay="1700"/>
                            </p:stCondLst>
                            <p:childTnLst>
                              <p:par>
                                <p:cTn id="48" presetID="1" presetClass="entr" presetSubtype="0" fill="hold" grpId="0" nodeType="afterEffect">
                                  <p:stCondLst>
                                    <p:cond delay="10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6" grpId="0" animBg="1"/>
      <p:bldP spid="7" grpId="0" animBg="1"/>
      <p:bldP spid="8" grpId="0" animBg="1"/>
      <p:bldP spid="9" grpId="0" animBg="1"/>
      <p:bldP spid="17" grpId="0" animBg="1"/>
      <p:bldP spid="10" grpId="0" animBg="1"/>
      <p:bldP spid="11" grpId="0" animBg="1"/>
      <p:bldP spid="13" grpId="0" animBg="1"/>
      <p:bldP spid="15" grpId="0" animBg="1"/>
      <p:bldP spid="14"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Connected scenario</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274638" y="1212850"/>
            <a:ext cx="11888787" cy="1292662"/>
          </a:xfrm>
        </p:spPr>
        <p:txBody>
          <a:bodyPr/>
          <a:lstStyle/>
          <a:p>
            <a:r>
              <a:rPr lang="en-US" dirty="0"/>
              <a:t>Must be connected to Internet</a:t>
            </a:r>
          </a:p>
          <a:p>
            <a:r>
              <a:rPr lang="en-US" dirty="0"/>
              <a:t>Use Azure Stack Hub Portal to locate and Download Items</a:t>
            </a:r>
          </a:p>
        </p:txBody>
      </p:sp>
      <p:pic>
        <p:nvPicPr>
          <p:cNvPr id="5" name="Picture 4">
            <a:extLst>
              <a:ext uri="{FF2B5EF4-FFF2-40B4-BE49-F238E27FC236}">
                <a16:creationId xmlns:a16="http://schemas.microsoft.com/office/drawing/2014/main" id="{6F5CD5FC-10D1-4147-AB6B-78C5EA04519A}"/>
              </a:ext>
            </a:extLst>
          </p:cNvPr>
          <p:cNvPicPr>
            <a:picLocks noChangeAspect="1"/>
          </p:cNvPicPr>
          <p:nvPr/>
        </p:nvPicPr>
        <p:blipFill>
          <a:blip r:embed="rId2"/>
          <a:stretch>
            <a:fillRect/>
          </a:stretch>
        </p:blipFill>
        <p:spPr>
          <a:xfrm>
            <a:off x="2003424" y="2836425"/>
            <a:ext cx="6196013" cy="2429397"/>
          </a:xfrm>
          <a:prstGeom prst="rect">
            <a:avLst/>
          </a:prstGeom>
        </p:spPr>
      </p:pic>
      <p:pic>
        <p:nvPicPr>
          <p:cNvPr id="6" name="Picture 5">
            <a:extLst>
              <a:ext uri="{FF2B5EF4-FFF2-40B4-BE49-F238E27FC236}">
                <a16:creationId xmlns:a16="http://schemas.microsoft.com/office/drawing/2014/main" id="{36606310-38D3-4A5A-8AB4-E26E6313EEFD}"/>
              </a:ext>
            </a:extLst>
          </p:cNvPr>
          <p:cNvPicPr>
            <a:picLocks noChangeAspect="1"/>
          </p:cNvPicPr>
          <p:nvPr/>
        </p:nvPicPr>
        <p:blipFill>
          <a:blip r:embed="rId3"/>
          <a:stretch>
            <a:fillRect/>
          </a:stretch>
        </p:blipFill>
        <p:spPr>
          <a:xfrm>
            <a:off x="1951037" y="2836425"/>
            <a:ext cx="6542514" cy="3862826"/>
          </a:xfrm>
          <a:prstGeom prst="rect">
            <a:avLst/>
          </a:prstGeom>
        </p:spPr>
      </p:pic>
    </p:spTree>
    <p:extLst>
      <p:ext uri="{BB962C8B-B14F-4D97-AF65-F5344CB8AC3E}">
        <p14:creationId xmlns:p14="http://schemas.microsoft.com/office/powerpoint/2010/main" val="301055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Disconnected scenario</a:t>
            </a:r>
          </a:p>
        </p:txBody>
      </p:sp>
      <p:sp>
        <p:nvSpPr>
          <p:cNvPr id="3" name="Text Placeholder 2"/>
          <p:cNvSpPr>
            <a:spLocks noGrp="1"/>
          </p:cNvSpPr>
          <p:nvPr>
            <p:ph type="body" sz="quarter" idx="10"/>
          </p:nvPr>
        </p:nvSpPr>
        <p:spPr>
          <a:xfrm>
            <a:off x="274702" y="1211287"/>
            <a:ext cx="4648135" cy="5770811"/>
          </a:xfrm>
        </p:spPr>
        <p:txBody>
          <a:bodyPr/>
          <a:lstStyle/>
          <a:p>
            <a:pPr marL="0" indent="0">
              <a:spcAft>
                <a:spcPts val="600"/>
              </a:spcAft>
              <a:buNone/>
            </a:pPr>
            <a:r>
              <a:rPr lang="en-US" sz="2800" dirty="0">
                <a:solidFill>
                  <a:srgbClr val="0078D7"/>
                </a:solidFill>
              </a:rPr>
              <a:t>Very Limited Internet Access or Disconnected</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Use Syndication Tool, then</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Download from Azure Marketplace</a:t>
            </a:r>
          </a:p>
          <a:p>
            <a:pPr>
              <a:spcBef>
                <a:spcPts val="0"/>
              </a:spcBef>
              <a:spcAft>
                <a:spcPts val="600"/>
              </a:spcAft>
              <a:buSzPct val="70000"/>
              <a:buFont typeface="Arial" panose="020B0604020202020204" pitchFamily="34" charset="0"/>
              <a:buChar char="•"/>
            </a:pPr>
            <a:r>
              <a:rPr lang="en-US" sz="1800" dirty="0">
                <a:solidFill>
                  <a:srgbClr val="505050"/>
                </a:solidFill>
              </a:rPr>
              <a:t>Then move files to upload physically</a:t>
            </a:r>
          </a:p>
          <a:p>
            <a:pPr>
              <a:spcBef>
                <a:spcPts val="0"/>
              </a:spcBef>
              <a:spcAft>
                <a:spcPts val="600"/>
              </a:spcAft>
              <a:buSzPct val="70000"/>
              <a:buFont typeface="Arial" panose="020B0604020202020204" pitchFamily="34" charset="0"/>
              <a:buChar char="•"/>
            </a:pPr>
            <a:r>
              <a:rPr lang="en-US" sz="1800" dirty="0">
                <a:solidFill>
                  <a:srgbClr val="505050"/>
                </a:solidFill>
              </a:rPr>
              <a:t>Publish Files to Azure Stack Hub Marketplace</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a:p>
            <a:pPr marL="0" indent="0">
              <a:spcAft>
                <a:spcPts val="600"/>
              </a:spcAft>
              <a:buNone/>
            </a:pPr>
            <a:r>
              <a:rPr lang="en-US" sz="2800" dirty="0">
                <a:solidFill>
                  <a:srgbClr val="0078D7"/>
                </a:solidFill>
              </a:rPr>
              <a:t>Pre-requisites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Azure Stack Hub Register</a:t>
            </a:r>
            <a:r>
              <a:rPr lang="en-US" sz="1800" dirty="0">
                <a:solidFill>
                  <a:srgbClr val="505050"/>
                </a:solidFill>
              </a:rPr>
              <a:t>ed</a:t>
            </a:r>
          </a:p>
          <a:p>
            <a:pPr>
              <a:spcBef>
                <a:spcPts val="0"/>
              </a:spcBef>
              <a:spcAft>
                <a:spcPts val="600"/>
              </a:spcAft>
              <a:buSzPct val="70000"/>
              <a:buFont typeface="Arial" panose="020B0604020202020204" pitchFamily="34" charset="0"/>
              <a:buChar char="•"/>
            </a:pPr>
            <a:r>
              <a:rPr lang="en-US" sz="1800" dirty="0">
                <a:solidFill>
                  <a:srgbClr val="505050"/>
                </a:solidFill>
              </a:rPr>
              <a:t>Azure Stack Hub PowerShell Module version 1.2.11 or greater</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Configure </a:t>
            </a:r>
            <a:r>
              <a:rPr lang="en-US" sz="1800" dirty="0">
                <a:solidFill>
                  <a:srgbClr val="505050"/>
                </a:solidFill>
                <a:latin typeface="+mj-lt"/>
                <a:hlinkClick r:id="rId3"/>
              </a:rPr>
              <a:t>Azure Stack Hub Operator for PowerShell</a:t>
            </a:r>
            <a:endParaRPr lang="en-US" sz="1800" dirty="0">
              <a:solidFill>
                <a:srgbClr val="505050"/>
              </a:solidFill>
              <a:latin typeface="+mj-lt"/>
            </a:endParaRP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Publicly Available Container in Azure Stack Hub</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p:txBody>
      </p:sp>
      <p:pic>
        <p:nvPicPr>
          <p:cNvPr id="5" name="Picture 4">
            <a:extLst>
              <a:ext uri="{FF2B5EF4-FFF2-40B4-BE49-F238E27FC236}">
                <a16:creationId xmlns:a16="http://schemas.microsoft.com/office/drawing/2014/main" id="{6359F33A-D464-4BFD-8F5C-163CA73D9FAF}"/>
              </a:ext>
            </a:extLst>
          </p:cNvPr>
          <p:cNvPicPr>
            <a:picLocks noChangeAspect="1"/>
          </p:cNvPicPr>
          <p:nvPr/>
        </p:nvPicPr>
        <p:blipFill>
          <a:blip r:embed="rId4"/>
          <a:stretch>
            <a:fillRect/>
          </a:stretch>
        </p:blipFill>
        <p:spPr>
          <a:xfrm>
            <a:off x="4922837" y="2314218"/>
            <a:ext cx="7212583" cy="350680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242CD44-0DC1-414A-9A74-80C3DF40476F}"/>
              </a:ext>
            </a:extLst>
          </p:cNvPr>
          <p:cNvPicPr>
            <a:picLocks noChangeAspect="1"/>
          </p:cNvPicPr>
          <p:nvPr/>
        </p:nvPicPr>
        <p:blipFill>
          <a:blip r:embed="rId5"/>
          <a:stretch>
            <a:fillRect/>
          </a:stretch>
        </p:blipFill>
        <p:spPr>
          <a:xfrm>
            <a:off x="4846637" y="2201862"/>
            <a:ext cx="7597775" cy="4223997"/>
          </a:xfrm>
          <a:prstGeom prst="rect">
            <a:avLst/>
          </a:prstGeom>
        </p:spPr>
      </p:pic>
    </p:spTree>
    <p:extLst>
      <p:ext uri="{BB962C8B-B14F-4D97-AF65-F5344CB8AC3E}">
        <p14:creationId xmlns:p14="http://schemas.microsoft.com/office/powerpoint/2010/main" val="419446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11" name="Rectangle 10">
            <a:extLst>
              <a:ext uri="{FF2B5EF4-FFF2-40B4-BE49-F238E27FC236}">
                <a16:creationId xmlns:a16="http://schemas.microsoft.com/office/drawing/2014/main" id="{3BAE2ADA-2920-460F-BA41-8821D0A6ACFF}"/>
              </a:ext>
            </a:extLst>
          </p:cNvPr>
          <p:cNvSpPr/>
          <p:nvPr/>
        </p:nvSpPr>
        <p:spPr bwMode="auto">
          <a:xfrm>
            <a:off x="-1" y="0"/>
            <a:ext cx="12436476" cy="6994525"/>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413470" y="2635833"/>
            <a:ext cx="1757266" cy="167129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VM</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Extensions</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6" name="Oval 5"/>
          <p:cNvSpPr/>
          <p:nvPr/>
        </p:nvSpPr>
        <p:spPr bwMode="auto">
          <a:xfrm>
            <a:off x="6287033" y="2635833"/>
            <a:ext cx="1741587" cy="1752601"/>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Blob Storage</a:t>
            </a:r>
          </a:p>
        </p:txBody>
      </p:sp>
      <p:sp>
        <p:nvSpPr>
          <p:cNvPr id="17" name="Oval 16"/>
          <p:cNvSpPr/>
          <p:nvPr/>
        </p:nvSpPr>
        <p:spPr bwMode="auto">
          <a:xfrm>
            <a:off x="241464" y="2635835"/>
            <a:ext cx="1769653" cy="17526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Availability set</a:t>
            </a:r>
          </a:p>
        </p:txBody>
      </p:sp>
      <p:sp>
        <p:nvSpPr>
          <p:cNvPr id="10" name="Oval 9"/>
          <p:cNvSpPr/>
          <p:nvPr/>
        </p:nvSpPr>
        <p:spPr bwMode="auto">
          <a:xfrm>
            <a:off x="2217160" y="2635835"/>
            <a:ext cx="1769653" cy="1752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Load Balancer</a:t>
            </a:r>
          </a:p>
        </p:txBody>
      </p:sp>
      <p:sp>
        <p:nvSpPr>
          <p:cNvPr id="4" name="Oval 3"/>
          <p:cNvSpPr/>
          <p:nvPr/>
        </p:nvSpPr>
        <p:spPr bwMode="auto">
          <a:xfrm>
            <a:off x="10465326" y="2617011"/>
            <a:ext cx="1772711" cy="169012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SQL</a:t>
            </a:r>
          </a:p>
        </p:txBody>
      </p:sp>
      <p:sp>
        <p:nvSpPr>
          <p:cNvPr id="7" name="Oval 6"/>
          <p:cNvSpPr/>
          <p:nvPr/>
        </p:nvSpPr>
        <p:spPr bwMode="auto">
          <a:xfrm>
            <a:off x="4192856" y="2617011"/>
            <a:ext cx="1769654" cy="1771424"/>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Compute</a:t>
            </a:r>
          </a:p>
        </p:txBody>
      </p:sp>
      <p:sp>
        <p:nvSpPr>
          <p:cNvPr id="16" name="Rectangle 15"/>
          <p:cNvSpPr/>
          <p:nvPr/>
        </p:nvSpPr>
        <p:spPr>
          <a:xfrm>
            <a:off x="132851" y="1668516"/>
            <a:ext cx="11996573" cy="646331"/>
          </a:xfrm>
          <a:prstGeom prst="rect">
            <a:avLst/>
          </a:prstGeom>
        </p:spPr>
        <p:txBody>
          <a:bodyPr wrap="square">
            <a:spAutoFit/>
          </a:bodyPr>
          <a:lstStyle/>
          <a:p>
            <a:pPr algn="ctr"/>
            <a:r>
              <a:rPr lang="en-US" sz="3600" dirty="0">
                <a:solidFill>
                  <a:srgbClr val="FFFFFF"/>
                </a:solidFill>
                <a:latin typeface="+mj-lt"/>
              </a:rPr>
              <a:t>Goal: Transform options into consumable solutions</a:t>
            </a:r>
            <a:endParaRPr lang="en-US" sz="3600" dirty="0">
              <a:latin typeface="+mj-lt"/>
            </a:endParaRPr>
          </a:p>
        </p:txBody>
      </p:sp>
    </p:spTree>
    <p:extLst>
      <p:ext uri="{BB962C8B-B14F-4D97-AF65-F5344CB8AC3E}">
        <p14:creationId xmlns:p14="http://schemas.microsoft.com/office/powerpoint/2010/main" val="392167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Marketplace</a:t>
            </a:r>
          </a:p>
        </p:txBody>
      </p:sp>
      <p:sp>
        <p:nvSpPr>
          <p:cNvPr id="3" name="Text Placeholder 2"/>
          <p:cNvSpPr>
            <a:spLocks noGrp="1"/>
          </p:cNvSpPr>
          <p:nvPr>
            <p:ph type="body" sz="quarter" idx="10"/>
          </p:nvPr>
        </p:nvSpPr>
        <p:spPr>
          <a:xfrm>
            <a:off x="274638" y="1852938"/>
            <a:ext cx="5486399" cy="3373231"/>
          </a:xfrm>
        </p:spPr>
        <p:txBody>
          <a:bodyPr/>
          <a:lstStyle/>
          <a:p>
            <a:pPr marL="0" indent="0">
              <a:buNone/>
            </a:pPr>
            <a:r>
              <a:rPr lang="en-US" sz="2800" dirty="0">
                <a:solidFill>
                  <a:srgbClr val="505050"/>
                </a:solidFill>
              </a:rPr>
              <a:t>Azure Marketplace is an online store that contains </a:t>
            </a:r>
            <a:r>
              <a:rPr lang="en-US" sz="2800" dirty="0">
                <a:solidFill>
                  <a:srgbClr val="0078D7"/>
                </a:solidFill>
                <a:latin typeface="Segoe UI" panose="020B0502040204020203" pitchFamily="34" charset="0"/>
                <a:cs typeface="Segoe UI" panose="020B0502040204020203" pitchFamily="34" charset="0"/>
              </a:rPr>
              <a:t>certified, open source, and community software applications, developer services,</a:t>
            </a:r>
            <a:r>
              <a:rPr lang="en-US" sz="2800" dirty="0">
                <a:solidFill>
                  <a:srgbClr val="505050"/>
                </a:solidFill>
              </a:rPr>
              <a:t> and </a:t>
            </a:r>
            <a:r>
              <a:rPr lang="en-US" sz="2800" dirty="0">
                <a:solidFill>
                  <a:srgbClr val="0078D7"/>
                </a:solidFill>
                <a:latin typeface="Segoe UI" panose="020B0502040204020203" pitchFamily="34" charset="0"/>
                <a:cs typeface="Segoe UI" panose="020B0502040204020203" pitchFamily="34" charset="0"/>
              </a:rPr>
              <a:t>data</a:t>
            </a:r>
            <a:r>
              <a:rPr lang="en-US" sz="2800" dirty="0">
                <a:solidFill>
                  <a:srgbClr val="505050"/>
                </a:solidFill>
              </a:rPr>
              <a:t> which are </a:t>
            </a:r>
            <a:r>
              <a:rPr lang="en-US" sz="2800" u="sng" dirty="0">
                <a:solidFill>
                  <a:srgbClr val="505050"/>
                </a:solidFill>
              </a:rPr>
              <a:t>pre-configured</a:t>
            </a:r>
            <a:r>
              <a:rPr lang="en-US" sz="2800" dirty="0">
                <a:solidFill>
                  <a:srgbClr val="505050"/>
                </a:solidFill>
              </a:rPr>
              <a:t> to run in Microsoft Azure (and Azure Stack Hub)</a:t>
            </a:r>
          </a:p>
          <a:p>
            <a:pPr marL="0" indent="0">
              <a:buNone/>
            </a:pPr>
            <a:endParaRPr lang="en-US" sz="2800" dirty="0">
              <a:solidFill>
                <a:srgbClr val="50505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6694" y="1212849"/>
            <a:ext cx="6149053" cy="4265613"/>
          </a:xfrm>
          <a:prstGeom prst="rect">
            <a:avLst/>
          </a:prstGeom>
          <a:ln w="19050">
            <a:solidFill>
              <a:schemeClr val="bg1"/>
            </a:solidFill>
          </a:ln>
          <a:effectLst/>
        </p:spPr>
      </p:pic>
      <p:sp>
        <p:nvSpPr>
          <p:cNvPr id="5" name="Rectangle 4"/>
          <p:cNvSpPr/>
          <p:nvPr/>
        </p:nvSpPr>
        <p:spPr>
          <a:xfrm>
            <a:off x="503237" y="6124964"/>
            <a:ext cx="6096000"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https://azure.microsoft.com/en-us/marketplace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4500138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Azure Marketplace considerations</a:t>
            </a:r>
          </a:p>
        </p:txBody>
      </p:sp>
      <p:sp>
        <p:nvSpPr>
          <p:cNvPr id="5" name="Text Placeholder 4"/>
          <p:cNvSpPr>
            <a:spLocks noGrp="1"/>
          </p:cNvSpPr>
          <p:nvPr>
            <p:ph type="body" sz="quarter" idx="10"/>
          </p:nvPr>
        </p:nvSpPr>
        <p:spPr>
          <a:xfrm>
            <a:off x="274639" y="1322441"/>
            <a:ext cx="10363200" cy="4395049"/>
          </a:xfrm>
        </p:spPr>
        <p:txBody>
          <a:bodyPr/>
          <a:lstStyle/>
          <a:p>
            <a:pPr marL="457200" indent="-457200">
              <a:spcAft>
                <a:spcPts val="1200"/>
              </a:spcAft>
              <a:buFont typeface="Arial" panose="020B0604020202020204" pitchFamily="34" charset="0"/>
              <a:buChar char="•"/>
            </a:pPr>
            <a:r>
              <a:rPr lang="en-US" sz="2800" dirty="0"/>
              <a:t>It should not be expected that all Azure Marketplace images and </a:t>
            </a:r>
            <a:r>
              <a:rPr lang="en-US" sz="2800" dirty="0" err="1"/>
              <a:t>VMExtensions</a:t>
            </a:r>
            <a:r>
              <a:rPr lang="en-US" sz="2800" dirty="0"/>
              <a:t> will be present in Azure Stack Hub  </a:t>
            </a:r>
          </a:p>
          <a:p>
            <a:pPr marL="457200" indent="-457200">
              <a:spcAft>
                <a:spcPts val="1200"/>
              </a:spcAft>
              <a:buFont typeface="Arial" panose="020B0604020202020204" pitchFamily="34" charset="0"/>
              <a:buChar char="•"/>
            </a:pPr>
            <a:r>
              <a:rPr lang="en-US" sz="2800" dirty="0"/>
              <a:t>Azure Stack Hub will have a syndication service which will allow for specified images and </a:t>
            </a:r>
            <a:r>
              <a:rPr lang="en-US" sz="2800" dirty="0" err="1"/>
              <a:t>VMExtensions</a:t>
            </a:r>
            <a:r>
              <a:rPr lang="en-US" sz="2800" dirty="0"/>
              <a:t> to be downloaded and included in Azure Stack Hub deployments </a:t>
            </a:r>
          </a:p>
          <a:p>
            <a:pPr marL="457200" indent="-457200">
              <a:spcAft>
                <a:spcPts val="1200"/>
              </a:spcAft>
              <a:buFont typeface="Arial" panose="020B0604020202020204" pitchFamily="34" charset="0"/>
              <a:buChar char="•"/>
            </a:pPr>
            <a:r>
              <a:rPr lang="en-US" sz="2800" dirty="0"/>
              <a:t>Dependencies exist for ISV Marketplace images. Each ISV needs to mark images as "Azure Stack Hub Capable" </a:t>
            </a:r>
          </a:p>
          <a:p>
            <a:pPr marL="457200" indent="-457200">
              <a:spcAft>
                <a:spcPts val="1200"/>
              </a:spcAft>
              <a:buFont typeface="Arial" panose="020B0604020202020204" pitchFamily="34" charset="0"/>
              <a:buChar char="•"/>
            </a:pPr>
            <a:r>
              <a:rPr lang="en-US" sz="2800" dirty="0"/>
              <a:t>If you wish to deploy a solution with dependencies it should be developed and deployed as a “self-contained” image</a:t>
            </a:r>
            <a:endParaRPr lang="en-US" sz="3200" dirty="0"/>
          </a:p>
        </p:txBody>
      </p:sp>
    </p:spTree>
    <p:extLst>
      <p:ext uri="{BB962C8B-B14F-4D97-AF65-F5344CB8AC3E}">
        <p14:creationId xmlns:p14="http://schemas.microsoft.com/office/powerpoint/2010/main" val="5126663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rot="10800000">
            <a:off x="8251553" y="5616784"/>
            <a:ext cx="885692" cy="1377741"/>
          </a:xfrm>
          <a:prstGeom prst="rect">
            <a:avLst/>
          </a:prstGeom>
        </p:spPr>
      </p:pic>
      <p:sp>
        <p:nvSpPr>
          <p:cNvPr id="3" name="Title 2"/>
          <p:cNvSpPr>
            <a:spLocks noGrp="1"/>
          </p:cNvSpPr>
          <p:nvPr>
            <p:ph type="title"/>
          </p:nvPr>
        </p:nvSpPr>
        <p:spPr>
          <a:xfrm>
            <a:off x="274639" y="100964"/>
            <a:ext cx="11889564" cy="917575"/>
          </a:xfrm>
        </p:spPr>
        <p:txBody>
          <a:bodyPr/>
          <a:lstStyle/>
          <a:p>
            <a:pPr>
              <a:spcAft>
                <a:spcPts val="1200"/>
              </a:spcAft>
            </a:pPr>
            <a:r>
              <a:rPr lang="en-US" dirty="0">
                <a:solidFill>
                  <a:srgbClr val="505050"/>
                </a:solidFill>
              </a:rPr>
              <a:t>Azure Marketplace</a:t>
            </a:r>
            <a:br>
              <a:rPr lang="en-US" dirty="0">
                <a:solidFill>
                  <a:srgbClr val="505050"/>
                </a:solidFill>
              </a:rPr>
            </a:br>
            <a:br>
              <a:rPr lang="en-US" sz="800" dirty="0">
                <a:solidFill>
                  <a:srgbClr val="505050"/>
                </a:solidFill>
              </a:rPr>
            </a:br>
            <a:r>
              <a:rPr lang="en-US" sz="2400" spc="0" dirty="0">
                <a:ln>
                  <a:noFill/>
                </a:ln>
                <a:solidFill>
                  <a:srgbClr val="0078D7"/>
                </a:solidFill>
                <a:ea typeface="+mn-ea"/>
                <a:cs typeface="+mn-cs"/>
              </a:rPr>
              <a:t>More than 3,500 apps and growing</a:t>
            </a:r>
            <a:endParaRPr lang="en-US" sz="3600" spc="0" dirty="0">
              <a:ln>
                <a:noFill/>
              </a:ln>
              <a:solidFill>
                <a:srgbClr val="0078D7"/>
              </a:solidFill>
              <a:ea typeface="+mn-ea"/>
              <a:cs typeface="+mn-cs"/>
            </a:endParaRPr>
          </a:p>
        </p:txBody>
      </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2675417" y="1959286"/>
            <a:ext cx="2646303" cy="2679462"/>
            <a:chOff x="403567" y="1804009"/>
            <a:chExt cx="2602332" cy="2296516"/>
          </a:xfrm>
        </p:grpSpPr>
        <p:sp>
          <p:nvSpPr>
            <p:cNvPr id="16" name="Rectangle 15"/>
            <p:cNvSpPr/>
            <p:nvPr/>
          </p:nvSpPr>
          <p:spPr bwMode="auto">
            <a:xfrm>
              <a:off x="403567" y="1804009"/>
              <a:ext cx="2602332" cy="229651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6216" tIns="91382" rIns="146216" bIns="91382"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Community templates and images</a:t>
              </a:r>
            </a:p>
          </p:txBody>
        </p:sp>
        <p:sp>
          <p:nvSpPr>
            <p:cNvPr id="17" name="TextBox 16"/>
            <p:cNvSpPr txBox="1"/>
            <p:nvPr/>
          </p:nvSpPr>
          <p:spPr>
            <a:xfrm>
              <a:off x="500883" y="1888184"/>
              <a:ext cx="2329424" cy="682805"/>
            </a:xfrm>
            <a:prstGeom prst="rect">
              <a:avLst/>
            </a:prstGeom>
            <a:noFill/>
          </p:spPr>
          <p:txBody>
            <a:bodyPr wrap="square" lIns="91385" tIns="45692" rIns="91385" bIns="45692"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1,100+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6" name="Group 5"/>
          <p:cNvGrpSpPr/>
          <p:nvPr/>
        </p:nvGrpSpPr>
        <p:grpSpPr>
          <a:xfrm>
            <a:off x="310288" y="1957772"/>
            <a:ext cx="2244448" cy="2682490"/>
            <a:chOff x="303367" y="1816432"/>
            <a:chExt cx="2200639" cy="2630131"/>
          </a:xfrm>
        </p:grpSpPr>
        <p:sp>
          <p:nvSpPr>
            <p:cNvPr id="18" name="Rectangle 17"/>
            <p:cNvSpPr/>
            <p:nvPr/>
          </p:nvSpPr>
          <p:spPr bwMode="auto">
            <a:xfrm>
              <a:off x="303367" y="1816432"/>
              <a:ext cx="2200639" cy="2630131"/>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Microsoft Azure Certified Virtual Machines</a:t>
              </a:r>
            </a:p>
          </p:txBody>
        </p:sp>
        <p:sp>
          <p:nvSpPr>
            <p:cNvPr id="19" name="TextBox 18"/>
            <p:cNvSpPr txBox="1"/>
            <p:nvPr/>
          </p:nvSpPr>
          <p:spPr>
            <a:xfrm>
              <a:off x="322280" y="1904869"/>
              <a:ext cx="2124979" cy="779328"/>
            </a:xfrm>
            <a:prstGeom prst="rect">
              <a:avLst/>
            </a:prstGeom>
            <a:noFill/>
          </p:spPr>
          <p:txBody>
            <a:bodyPr wrap="square" lIns="89586"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360+</a:t>
              </a:r>
            </a:p>
          </p:txBody>
        </p:sp>
      </p:grpSp>
      <p:grpSp>
        <p:nvGrpSpPr>
          <p:cNvPr id="5" name="Group 4"/>
          <p:cNvGrpSpPr/>
          <p:nvPr/>
        </p:nvGrpSpPr>
        <p:grpSpPr>
          <a:xfrm>
            <a:off x="5442403" y="1959051"/>
            <a:ext cx="2849008" cy="2680977"/>
            <a:chOff x="4777660" y="1736637"/>
            <a:chExt cx="2759969" cy="2628647"/>
          </a:xfrm>
          <a:solidFill>
            <a:schemeClr val="accent1"/>
          </a:solidFill>
        </p:grpSpPr>
        <p:sp>
          <p:nvSpPr>
            <p:cNvPr id="21" name="Rectangle 20"/>
            <p:cNvSpPr/>
            <p:nvPr/>
          </p:nvSpPr>
          <p:spPr bwMode="auto">
            <a:xfrm>
              <a:off x="4777660" y="1736637"/>
              <a:ext cx="2759969" cy="2628647"/>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Web Apps, APIs, Connectors, and Data Services</a:t>
              </a:r>
            </a:p>
          </p:txBody>
        </p:sp>
        <p:sp>
          <p:nvSpPr>
            <p:cNvPr id="22" name="TextBox 21"/>
            <p:cNvSpPr txBox="1"/>
            <p:nvPr/>
          </p:nvSpPr>
          <p:spPr>
            <a:xfrm>
              <a:off x="4801415" y="1832931"/>
              <a:ext cx="2541232"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2,100+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4" name="Group 3"/>
          <p:cNvGrpSpPr/>
          <p:nvPr/>
        </p:nvGrpSpPr>
        <p:grpSpPr>
          <a:xfrm>
            <a:off x="8412094" y="1957772"/>
            <a:ext cx="1960610" cy="2682490"/>
            <a:chOff x="7375006" y="1736637"/>
            <a:chExt cx="2050993" cy="2630131"/>
          </a:xfrm>
          <a:solidFill>
            <a:schemeClr val="tx2"/>
          </a:solidFill>
        </p:grpSpPr>
        <p:sp>
          <p:nvSpPr>
            <p:cNvPr id="20" name="Rectangle 19"/>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Container Apps</a:t>
              </a:r>
            </a:p>
          </p:txBody>
        </p:sp>
        <p:sp>
          <p:nvSpPr>
            <p:cNvPr id="23" name="TextBox 22"/>
            <p:cNvSpPr txBox="1"/>
            <p:nvPr/>
          </p:nvSpPr>
          <p:spPr>
            <a:xfrm>
              <a:off x="7375006" y="1834414"/>
              <a:ext cx="2050993"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pic>
        <p:nvPicPr>
          <p:cNvPr id="30" name="Picture 29"/>
          <p:cNvPicPr>
            <a:picLocks noChangeAspect="1"/>
          </p:cNvPicPr>
          <p:nvPr/>
        </p:nvPicPr>
        <p:blipFill>
          <a:blip r:embed="rId4"/>
          <a:stretch>
            <a:fillRect/>
          </a:stretch>
        </p:blipFill>
        <p:spPr>
          <a:xfrm rot="10800000">
            <a:off x="10372705" y="4799524"/>
            <a:ext cx="1068175" cy="1068175"/>
          </a:xfrm>
          <a:prstGeom prst="rect">
            <a:avLst/>
          </a:prstGeom>
        </p:spPr>
      </p:pic>
      <p:pic>
        <p:nvPicPr>
          <p:cNvPr id="31" name="Picture 30"/>
          <p:cNvPicPr>
            <a:picLocks noChangeAspect="1"/>
          </p:cNvPicPr>
          <p:nvPr/>
        </p:nvPicPr>
        <p:blipFill>
          <a:blip r:embed="rId5"/>
          <a:stretch>
            <a:fillRect/>
          </a:stretch>
        </p:blipFill>
        <p:spPr>
          <a:xfrm rot="10800000">
            <a:off x="7315223" y="4752227"/>
            <a:ext cx="1162318" cy="2659539"/>
          </a:xfrm>
          <a:prstGeom prst="rect">
            <a:avLst/>
          </a:prstGeom>
        </p:spPr>
      </p:pic>
      <p:pic>
        <p:nvPicPr>
          <p:cNvPr id="33" name="Picture 32"/>
          <p:cNvPicPr>
            <a:picLocks noChangeAspect="1"/>
          </p:cNvPicPr>
          <p:nvPr/>
        </p:nvPicPr>
        <p:blipFill rotWithShape="1">
          <a:blip r:embed="rId6" cstate="screen">
            <a:extLst>
              <a:ext uri="{28A0092B-C50C-407E-A947-70E740481C1C}">
                <a14:useLocalDpi xmlns:a14="http://schemas.microsoft.com/office/drawing/2010/main"/>
              </a:ext>
            </a:extLst>
          </a:blip>
          <a:srcRect r="13079" b="17542"/>
          <a:stretch/>
        </p:blipFill>
        <p:spPr>
          <a:xfrm rot="10800000">
            <a:off x="9360694" y="5078033"/>
            <a:ext cx="1085118" cy="1709181"/>
          </a:xfrm>
          <a:prstGeom prst="rect">
            <a:avLst/>
          </a:prstGeom>
        </p:spPr>
      </p:pic>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grpSp>
        <p:nvGrpSpPr>
          <p:cNvPr id="35" name="Group 34"/>
          <p:cNvGrpSpPr/>
          <p:nvPr/>
        </p:nvGrpSpPr>
        <p:grpSpPr>
          <a:xfrm>
            <a:off x="10493387" y="1957772"/>
            <a:ext cx="1714864" cy="2682490"/>
            <a:chOff x="7375006" y="1736637"/>
            <a:chExt cx="2050993" cy="2630131"/>
          </a:xfrm>
          <a:solidFill>
            <a:schemeClr val="accent6">
              <a:lumMod val="75000"/>
            </a:schemeClr>
          </a:solidFill>
        </p:grpSpPr>
        <p:sp>
          <p:nvSpPr>
            <p:cNvPr id="36" name="Rectangle 35"/>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Vertical solution and finished apps</a:t>
              </a:r>
            </a:p>
          </p:txBody>
        </p:sp>
        <p:sp>
          <p:nvSpPr>
            <p:cNvPr id="37" name="TextBox 36"/>
            <p:cNvSpPr txBox="1"/>
            <p:nvPr/>
          </p:nvSpPr>
          <p:spPr>
            <a:xfrm>
              <a:off x="7375006" y="1834414"/>
              <a:ext cx="2050993" cy="1093324"/>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Coming soon…</a:t>
              </a:r>
              <a:endParaRPr kumimoji="0" lang="en-US" sz="3264" b="0" i="0" u="none" strike="noStrike" kern="120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207523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5299" y="3725862"/>
            <a:ext cx="2246739"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ISV</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676" y="1516062"/>
            <a:ext cx="1140678" cy="2133600"/>
          </a:xfrm>
          <a:prstGeom prst="rect">
            <a:avLst/>
          </a:prstGeom>
        </p:spPr>
      </p:pic>
      <p:sp>
        <p:nvSpPr>
          <p:cNvPr id="2" name="TextBox 1"/>
          <p:cNvSpPr txBox="1"/>
          <p:nvPr/>
        </p:nvSpPr>
        <p:spPr>
          <a:xfrm>
            <a:off x="973637" y="4294317"/>
            <a:ext cx="2729999"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to Azure Stack Hub Marketplace</a:t>
            </a:r>
          </a:p>
        </p:txBody>
      </p:sp>
      <p:pic>
        <p:nvPicPr>
          <p:cNvPr id="6" name="Picture 5"/>
          <p:cNvPicPr>
            <a:picLocks noChangeAspect="1"/>
          </p:cNvPicPr>
          <p:nvPr/>
        </p:nvPicPr>
        <p:blipFill>
          <a:blip r:embed="rId4"/>
          <a:stretch>
            <a:fillRect/>
          </a:stretch>
        </p:blipFill>
        <p:spPr>
          <a:xfrm>
            <a:off x="9765895" y="1668462"/>
            <a:ext cx="1230087" cy="1984248"/>
          </a:xfrm>
          <a:prstGeom prst="rect">
            <a:avLst/>
          </a:prstGeom>
        </p:spPr>
      </p:pic>
      <p:sp>
        <p:nvSpPr>
          <p:cNvPr id="10" name="TextBox 9"/>
          <p:cNvSpPr txBox="1"/>
          <p:nvPr/>
        </p:nvSpPr>
        <p:spPr>
          <a:xfrm>
            <a:off x="9232495" y="3740658"/>
            <a:ext cx="2514600" cy="683264"/>
          </a:xfrm>
          <a:prstGeom prst="rect">
            <a:avLst/>
          </a:prstGeom>
          <a:noFill/>
        </p:spPr>
        <p:txBody>
          <a:bodyPr wrap="square" lIns="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End customer</a:t>
            </a:r>
          </a:p>
        </p:txBody>
      </p:sp>
      <p:sp>
        <p:nvSpPr>
          <p:cNvPr id="12" name="TextBox 11"/>
          <p:cNvSpPr txBox="1"/>
          <p:nvPr/>
        </p:nvSpPr>
        <p:spPr>
          <a:xfrm>
            <a:off x="9270595" y="4294317"/>
            <a:ext cx="2438400"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Deploy and use items from local Marketplace</a:t>
            </a:r>
          </a:p>
        </p:txBody>
      </p:sp>
      <p:sp>
        <p:nvSpPr>
          <p:cNvPr id="3" name="Right Arrow 2"/>
          <p:cNvSpPr/>
          <p:nvPr/>
        </p:nvSpPr>
        <p:spPr bwMode="auto">
          <a:xfrm>
            <a:off x="3094411"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13" name="Right Arrow 12"/>
          <p:cNvSpPr/>
          <p:nvPr/>
        </p:nvSpPr>
        <p:spPr bwMode="auto">
          <a:xfrm>
            <a:off x="7894637"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rgbClr val="505050"/>
                </a:solidFill>
              </a:rPr>
              <a:t>Azure Stack Hub Marketplace syndication</a:t>
            </a:r>
          </a:p>
        </p:txBody>
      </p:sp>
      <p:sp>
        <p:nvSpPr>
          <p:cNvPr id="9" name="TextBox 8"/>
          <p:cNvSpPr txBox="1"/>
          <p:nvPr/>
        </p:nvSpPr>
        <p:spPr>
          <a:xfrm>
            <a:off x="4663755" y="3725862"/>
            <a:ext cx="3447722"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Cloud Administrator</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sp>
        <p:nvSpPr>
          <p:cNvPr id="11" name="TextBox 10"/>
          <p:cNvSpPr txBox="1"/>
          <p:nvPr/>
        </p:nvSpPr>
        <p:spPr>
          <a:xfrm>
            <a:off x="4535375" y="4294317"/>
            <a:ext cx="3704481" cy="177279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Subscribe to Azure Marketplace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Download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Add custom content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items to customers</a:t>
            </a:r>
          </a:p>
        </p:txBody>
      </p:sp>
      <p:grpSp>
        <p:nvGrpSpPr>
          <p:cNvPr id="17" name="Group 16">
            <a:extLst>
              <a:ext uri="{FF2B5EF4-FFF2-40B4-BE49-F238E27FC236}">
                <a16:creationId xmlns:a16="http://schemas.microsoft.com/office/drawing/2014/main" id="{DB9B4754-2D8D-4A15-A893-CDE95F984FB8}"/>
              </a:ext>
            </a:extLst>
          </p:cNvPr>
          <p:cNvGrpSpPr/>
          <p:nvPr/>
        </p:nvGrpSpPr>
        <p:grpSpPr>
          <a:xfrm>
            <a:off x="4406997" y="1287462"/>
            <a:ext cx="2560320" cy="2560320"/>
            <a:chOff x="4624389" y="1287462"/>
            <a:chExt cx="2560320" cy="2560320"/>
          </a:xfrm>
        </p:grpSpPr>
        <p:pic>
          <p:nvPicPr>
            <p:cNvPr id="5" name="Picture 4"/>
            <p:cNvPicPr>
              <a:picLocks noChangeAspect="1"/>
            </p:cNvPicPr>
            <p:nvPr/>
          </p:nvPicPr>
          <p:blipFill>
            <a:blip r:embed="rId5"/>
            <a:stretch>
              <a:fillRect/>
            </a:stretch>
          </p:blipFill>
          <p:spPr>
            <a:xfrm>
              <a:off x="4624389" y="1287462"/>
              <a:ext cx="2560320" cy="2560320"/>
            </a:xfrm>
            <a:prstGeom prst="rect">
              <a:avLst/>
            </a:prstGeom>
          </p:spPr>
        </p:pic>
        <p:sp>
          <p:nvSpPr>
            <p:cNvPr id="14" name="Rectangle 13">
              <a:extLst>
                <a:ext uri="{FF2B5EF4-FFF2-40B4-BE49-F238E27FC236}">
                  <a16:creationId xmlns:a16="http://schemas.microsoft.com/office/drawing/2014/main" id="{695AE687-4936-4636-8CFE-FCBA81C569A7}"/>
                </a:ext>
              </a:extLst>
            </p:cNvPr>
            <p:cNvSpPr/>
            <p:nvPr/>
          </p:nvSpPr>
          <p:spPr bwMode="auto">
            <a:xfrm>
              <a:off x="5227637" y="3344862"/>
              <a:ext cx="694194"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393617046"/>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2662</Words>
  <Application>Microsoft Office PowerPoint</Application>
  <PresentationFormat>Custom</PresentationFormat>
  <Paragraphs>410</Paragraphs>
  <Slides>43</Slides>
  <Notes>41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Consolas</vt:lpstr>
      <vt:lpstr>Segoe UI</vt:lpstr>
      <vt:lpstr>Segoe UI Light</vt:lpstr>
      <vt:lpstr>Segoe UI Semilight</vt:lpstr>
      <vt:lpstr>Wingdings</vt:lpstr>
      <vt:lpstr>WHITE TEMPLATE</vt:lpstr>
      <vt:lpstr>Offering Microsoft Azure Stack Hub Resources</vt:lpstr>
      <vt:lpstr>Agenda</vt:lpstr>
      <vt:lpstr>Azure Marketplace Overview</vt:lpstr>
      <vt:lpstr>PowerPoint Presentation</vt:lpstr>
      <vt:lpstr>PowerPoint Presentation</vt:lpstr>
      <vt:lpstr>Azure Marketplace</vt:lpstr>
      <vt:lpstr>Azure Marketplace considerations</vt:lpstr>
      <vt:lpstr>Azure Marketplace  More than 3,500 apps and growing</vt:lpstr>
      <vt:lpstr>Azure Stack Hub Marketplace syndication</vt:lpstr>
      <vt:lpstr>What is syndication?</vt:lpstr>
      <vt:lpstr>Registration process</vt:lpstr>
      <vt:lpstr>PowerPoint Presentation</vt:lpstr>
      <vt:lpstr>Why be connected?</vt:lpstr>
      <vt:lpstr>BYOL considerations: Who owns the license?</vt:lpstr>
      <vt:lpstr>Why is the Marketplace important?</vt:lpstr>
      <vt:lpstr>Azure Stack Hub Marketplace Solution Types</vt:lpstr>
      <vt:lpstr>PowerPoint Presentation</vt:lpstr>
      <vt:lpstr>PowerPoint Presentation</vt:lpstr>
      <vt:lpstr>What is the Platform Image Repository?</vt:lpstr>
      <vt:lpstr>Why add images to the PIR?</vt:lpstr>
      <vt:lpstr>Adding images</vt:lpstr>
      <vt:lpstr>PowerPoint Presentation</vt:lpstr>
      <vt:lpstr>PowerPoint Presentation</vt:lpstr>
      <vt:lpstr>Extensions</vt:lpstr>
      <vt:lpstr>PowerPoint Presentation</vt:lpstr>
      <vt:lpstr>What are solutions?</vt:lpstr>
      <vt:lpstr>PowerPoint Presentation</vt:lpstr>
      <vt:lpstr>PowerPoint Presentation</vt:lpstr>
      <vt:lpstr>PowerPoint Presentation</vt:lpstr>
      <vt:lpstr>PowerPoint Presentation</vt:lpstr>
      <vt:lpstr>API Profiles </vt:lpstr>
      <vt:lpstr>PowerPoint Presentation</vt:lpstr>
      <vt:lpstr>PowerPoint Presentation</vt:lpstr>
      <vt:lpstr>PowerPoint Presentation</vt:lpstr>
      <vt:lpstr>PowerPoint Presentation</vt:lpstr>
      <vt:lpstr>PowerPoint Presentation</vt:lpstr>
      <vt:lpstr>PowerPoint Presentation</vt:lpstr>
      <vt:lpstr>Latest additions</vt:lpstr>
      <vt:lpstr>Azure Stack Hub  Marketplace Scenarios</vt:lpstr>
      <vt:lpstr>Connected scenario</vt:lpstr>
      <vt:lpstr>Disconnected scenario</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2019-12-20T21:22:48Z</dcterms:created>
  <dcterms:modified xsi:type="dcterms:W3CDTF">2020-03-05T18:41:55Z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2019-12-20T21:22:57.3238884Z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07e64ece-5367-4bd6-adfc-c836bcc9e926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